
<file path=[Content_Types].xml><?xml version="1.0" encoding="utf-8"?>
<Types xmlns="http://schemas.openxmlformats.org/package/2006/content-types">
  <Default Extension="jpeg" ContentType="image/jpeg"/>
  <Default Extension="m4v"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9"/>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16.xml"/><Relationship Id="rId4" Type="http://schemas.openxmlformats.org/officeDocument/2006/relationships/image" Target="../media/image56.jpeg"/></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ideo" Target="../media/media1.m4v"/><Relationship Id="rId1" Type="http://schemas.microsoft.com/office/2007/relationships/media" Target="../media/media1.m4v"/><Relationship Id="rId4" Type="http://schemas.openxmlformats.org/officeDocument/2006/relationships/image" Target="../media/image65.png"/></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 name="014-moses-joshua.jpg" descr="014-moses-joshua.jpg"/>
          <p:cNvPicPr>
            <a:picLocks noChangeAspect="1"/>
          </p:cNvPicPr>
          <p:nvPr/>
        </p:nvPicPr>
        <p:blipFill>
          <a:blip r:embed="rId2"/>
          <a:srcRect l="27331" t="1024" r="6016"/>
          <a:stretch>
            <a:fillRect/>
          </a:stretch>
        </p:blipFill>
        <p:spPr>
          <a:xfrm>
            <a:off x="5438252" y="1048146"/>
            <a:ext cx="6875387" cy="7657201"/>
          </a:xfrm>
          <a:prstGeom prst="rect">
            <a:avLst/>
          </a:prstGeom>
          <a:ln w="12700">
            <a:miter lim="400000"/>
          </a:ln>
        </p:spPr>
      </p:pic>
      <p:sp>
        <p:nvSpPr>
          <p:cNvPr id="364" name="The rest of the events of Numbers and Deuteronomy occurred here."/>
          <p:cNvSpPr txBox="1"/>
          <p:nvPr/>
        </p:nvSpPr>
        <p:spPr>
          <a:xfrm>
            <a:off x="573031" y="1645298"/>
            <a:ext cx="4318967" cy="50542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rest of the events of Numbers and Deuteronomy occurred here. </a:t>
            </a:r>
          </a:p>
          <a:p>
            <a:pPr algn="l">
              <a:lnSpc>
                <a:spcPct val="110000"/>
              </a:lnSpc>
              <a:defRPr sz="3400" cap="none">
                <a:solidFill>
                  <a:srgbClr val="94E3FE"/>
                </a:solidFill>
              </a:defRPr>
            </a:pPr>
            <a:endParaRPr/>
          </a:p>
        </p:txBody>
      </p:sp>
      <p:sp>
        <p:nvSpPr>
          <p:cNvPr id="365" name="israel"/>
          <p:cNvSpPr txBox="1"/>
          <p:nvPr/>
        </p:nvSpPr>
        <p:spPr>
          <a:xfrm>
            <a:off x="8453493" y="4218283"/>
            <a:ext cx="2727214"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800">
                <a:solidFill>
                  <a:srgbClr val="000000"/>
                </a:solidFill>
              </a:defRPr>
            </a:lvl1pPr>
          </a:lstStyle>
          <a:p>
            <a:r>
              <a:t>israel</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9" name="www-St-Takla-org--Bible-Slides-numbers-483.jpg"/>
          <p:cNvGrpSpPr/>
          <p:nvPr/>
        </p:nvGrpSpPr>
        <p:grpSpPr>
          <a:xfrm>
            <a:off x="520215" y="1016043"/>
            <a:ext cx="11964370" cy="7746914"/>
            <a:chOff x="0" y="0"/>
            <a:chExt cx="11964368" cy="7746913"/>
          </a:xfrm>
        </p:grpSpPr>
        <p:pic>
          <p:nvPicPr>
            <p:cNvPr id="368" name="www-St-Takla-org--Bible-Slides-numbers-483.jpg" descr="www-St-Takla-org--Bible-Slides-numbers-483.jpg"/>
            <p:cNvPicPr>
              <a:picLocks noChangeAspect="1"/>
            </p:cNvPicPr>
            <p:nvPr/>
          </p:nvPicPr>
          <p:blipFill>
            <a:blip r:embed="rId2"/>
            <a:srcRect l="1008" r="195" b="5818"/>
            <a:stretch>
              <a:fillRect/>
            </a:stretch>
          </p:blipFill>
          <p:spPr>
            <a:xfrm>
              <a:off x="76200" y="63500"/>
              <a:ext cx="11824669" cy="7607214"/>
            </a:xfrm>
            <a:prstGeom prst="rect">
              <a:avLst/>
            </a:prstGeom>
            <a:ln>
              <a:noFill/>
            </a:ln>
            <a:effectLst/>
          </p:spPr>
        </p:pic>
        <p:pic>
          <p:nvPicPr>
            <p:cNvPr id="367" name="www-St-Takla-org--Bible-Slides-numbers-483.jpg" descr="www-St-Takla-org--Bible-Slides-numbers-483.jpg"/>
            <p:cNvPicPr>
              <a:picLocks/>
            </p:cNvPicPr>
            <p:nvPr/>
          </p:nvPicPr>
          <p:blipFill>
            <a:blip r:embed="rId3"/>
            <a:stretch>
              <a:fillRect/>
            </a:stretch>
          </p:blipFill>
          <p:spPr>
            <a:xfrm>
              <a:off x="0" y="-1"/>
              <a:ext cx="11964370" cy="7746915"/>
            </a:xfrm>
            <a:prstGeom prst="rect">
              <a:avLst/>
            </a:prstGeom>
            <a:effectLst/>
          </p:spPr>
        </p:pic>
      </p:grpSp>
      <p:sp>
        <p:nvSpPr>
          <p:cNvPr id="370" name="jericho"/>
          <p:cNvSpPr txBox="1"/>
          <p:nvPr/>
        </p:nvSpPr>
        <p:spPr>
          <a:xfrm>
            <a:off x="2833030" y="3152769"/>
            <a:ext cx="272721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4000">
                <a:solidFill>
                  <a:srgbClr val="000000"/>
                </a:solidFill>
              </a:defRPr>
            </a:lvl1pPr>
          </a:lstStyle>
          <a:p>
            <a:r>
              <a:t>jericho</a:t>
            </a:r>
          </a:p>
        </p:txBody>
      </p:sp>
      <p:sp>
        <p:nvSpPr>
          <p:cNvPr id="371" name="israel"/>
          <p:cNvSpPr txBox="1"/>
          <p:nvPr/>
        </p:nvSpPr>
        <p:spPr>
          <a:xfrm>
            <a:off x="6726940" y="2693131"/>
            <a:ext cx="2727214" cy="6564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4000">
                <a:solidFill>
                  <a:srgbClr val="000000"/>
                </a:solidFill>
              </a:defRPr>
            </a:lvl1pPr>
          </a:lstStyle>
          <a:p>
            <a:r>
              <a:t>israel</a:t>
            </a:r>
          </a:p>
        </p:txBody>
      </p:sp>
      <p:sp>
        <p:nvSpPr>
          <p:cNvPr id="372" name="dead sea"/>
          <p:cNvSpPr txBox="1"/>
          <p:nvPr/>
        </p:nvSpPr>
        <p:spPr>
          <a:xfrm>
            <a:off x="4162297" y="8067293"/>
            <a:ext cx="2727214"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FFFFFF"/>
                </a:solidFill>
              </a:defRPr>
            </a:lvl1pPr>
          </a:lstStyle>
          <a:p>
            <a:r>
              <a:t>dead sea</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6" name="plains of moab jericho nebo steven miller.png"/>
          <p:cNvGrpSpPr/>
          <p:nvPr/>
        </p:nvGrpSpPr>
        <p:grpSpPr>
          <a:xfrm>
            <a:off x="532580" y="931198"/>
            <a:ext cx="11939640" cy="7916604"/>
            <a:chOff x="0" y="0"/>
            <a:chExt cx="11939638" cy="7916603"/>
          </a:xfrm>
        </p:grpSpPr>
        <p:pic>
          <p:nvPicPr>
            <p:cNvPr id="375" name="plains of moab jericho nebo steven miller.png" descr="plains of moab jericho nebo steven miller.png"/>
            <p:cNvPicPr>
              <a:picLocks noChangeAspect="1"/>
            </p:cNvPicPr>
            <p:nvPr/>
          </p:nvPicPr>
          <p:blipFill>
            <a:blip r:embed="rId2"/>
            <a:srcRect l="4260" r="40"/>
            <a:stretch>
              <a:fillRect/>
            </a:stretch>
          </p:blipFill>
          <p:spPr>
            <a:xfrm>
              <a:off x="76200" y="63500"/>
              <a:ext cx="11799939" cy="7776904"/>
            </a:xfrm>
            <a:prstGeom prst="rect">
              <a:avLst/>
            </a:prstGeom>
            <a:ln>
              <a:noFill/>
            </a:ln>
            <a:effectLst/>
          </p:spPr>
        </p:pic>
        <p:pic>
          <p:nvPicPr>
            <p:cNvPr id="374" name="plains of moab jericho nebo steven miller.png" descr="plains of moab jericho nebo steven miller.png"/>
            <p:cNvPicPr>
              <a:picLocks/>
            </p:cNvPicPr>
            <p:nvPr/>
          </p:nvPicPr>
          <p:blipFill>
            <a:blip r:embed="rId3"/>
            <a:stretch>
              <a:fillRect/>
            </a:stretch>
          </p:blipFill>
          <p:spPr>
            <a:xfrm>
              <a:off x="-1" y="-1"/>
              <a:ext cx="11939640" cy="7916605"/>
            </a:xfrm>
            <a:prstGeom prst="rect">
              <a:avLst/>
            </a:prstGeom>
            <a:effectLst/>
          </p:spPr>
        </p:pic>
      </p:grpSp>
      <p:sp>
        <p:nvSpPr>
          <p:cNvPr id="377" name="jericho"/>
          <p:cNvSpPr txBox="1"/>
          <p:nvPr/>
        </p:nvSpPr>
        <p:spPr>
          <a:xfrm>
            <a:off x="4018364" y="6698640"/>
            <a:ext cx="2727214"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FFFFFF"/>
                </a:solidFill>
              </a:defRPr>
            </a:lvl1pPr>
          </a:lstStyle>
          <a:p>
            <a:r>
              <a:t>jericho</a:t>
            </a:r>
          </a:p>
        </p:txBody>
      </p:sp>
      <p:sp>
        <p:nvSpPr>
          <p:cNvPr id="378" name="nebo"/>
          <p:cNvSpPr txBox="1"/>
          <p:nvPr/>
        </p:nvSpPr>
        <p:spPr>
          <a:xfrm>
            <a:off x="9377007" y="2141136"/>
            <a:ext cx="2727214"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FFFFFF"/>
                </a:solidFill>
              </a:defRPr>
            </a:lvl1pPr>
          </a:lstStyle>
          <a:p>
            <a:r>
              <a:t>nebo</a:t>
            </a:r>
          </a:p>
        </p:txBody>
      </p:sp>
      <p:sp>
        <p:nvSpPr>
          <p:cNvPr id="379" name="plains of moab"/>
          <p:cNvSpPr txBox="1"/>
          <p:nvPr/>
        </p:nvSpPr>
        <p:spPr>
          <a:xfrm>
            <a:off x="5610097" y="4541757"/>
            <a:ext cx="2727214"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FFFFFF"/>
                </a:solidFill>
              </a:defRPr>
            </a:lvl1pPr>
          </a:lstStyle>
          <a:p>
            <a:r>
              <a:t>plains of moab</a:t>
            </a:r>
          </a:p>
        </p:txBody>
      </p:sp>
      <p:sp>
        <p:nvSpPr>
          <p:cNvPr id="380" name="jordan river"/>
          <p:cNvSpPr txBox="1"/>
          <p:nvPr/>
        </p:nvSpPr>
        <p:spPr>
          <a:xfrm>
            <a:off x="1732663" y="5966175"/>
            <a:ext cx="3951474"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FFFFFF"/>
                </a:solidFill>
              </a:defRPr>
            </a:lvl1pPr>
          </a:lstStyle>
          <a:p>
            <a:r>
              <a:t>jordan river</a:t>
            </a:r>
          </a:p>
        </p:txBody>
      </p:sp>
      <p:sp>
        <p:nvSpPr>
          <p:cNvPr id="381" name="dead sea"/>
          <p:cNvSpPr txBox="1"/>
          <p:nvPr/>
        </p:nvSpPr>
        <p:spPr>
          <a:xfrm>
            <a:off x="11180407" y="5942802"/>
            <a:ext cx="1410648" cy="8781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FFFFFF"/>
                </a:solidFill>
              </a:defRPr>
            </a:lvl1pPr>
          </a:lstStyle>
          <a:p>
            <a:r>
              <a:t>dead sea</a:t>
            </a:r>
          </a:p>
        </p:txBody>
      </p:sp>
      <p:sp>
        <p:nvSpPr>
          <p:cNvPr id="382" name="(c) Steven Miller…"/>
          <p:cNvSpPr txBox="1"/>
          <p:nvPr/>
        </p:nvSpPr>
        <p:spPr>
          <a:xfrm>
            <a:off x="116410" y="7908642"/>
            <a:ext cx="4430328" cy="11351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p>
            <a:pPr>
              <a:lnSpc>
                <a:spcPct val="110000"/>
              </a:lnSpc>
              <a:defRPr sz="2200" cap="none">
                <a:solidFill>
                  <a:srgbClr val="FFFFFF"/>
                </a:solidFill>
              </a:defRPr>
            </a:pPr>
            <a:r>
              <a:t>(c) Steven Miller </a:t>
            </a:r>
          </a:p>
          <a:p>
            <a:pPr>
              <a:lnSpc>
                <a:spcPct val="110000"/>
              </a:lnSpc>
              <a:defRPr sz="2200" cap="none">
                <a:solidFill>
                  <a:srgbClr val="FFFFFF"/>
                </a:solidFill>
              </a:defRPr>
            </a:pPr>
            <a:r>
              <a:t>Casual English Bible</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BALAAM…"/>
          <p:cNvSpPr txBox="1"/>
          <p:nvPr/>
        </p:nvSpPr>
        <p:spPr>
          <a:xfrm>
            <a:off x="573031" y="1104792"/>
            <a:ext cx="4345657" cy="8037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BALAAM</a:t>
            </a:r>
          </a:p>
          <a:p>
            <a:pPr algn="l">
              <a:lnSpc>
                <a:spcPct val="110000"/>
              </a:lnSpc>
              <a:defRPr sz="3400" cap="none">
                <a:solidFill>
                  <a:srgbClr val="94E3FE"/>
                </a:solidFill>
              </a:defRPr>
            </a:pPr>
            <a:endParaRPr/>
          </a:p>
          <a:p>
            <a:pPr algn="l">
              <a:lnSpc>
                <a:spcPct val="110000"/>
              </a:lnSpc>
              <a:defRPr sz="3400" cap="none">
                <a:solidFill>
                  <a:srgbClr val="94E3FE"/>
                </a:solidFill>
              </a:defRPr>
            </a:pPr>
            <a:r>
              <a:t>Balak hired Balaam to curse Israel (Nu. 22-24).</a:t>
            </a:r>
          </a:p>
        </p:txBody>
      </p:sp>
      <p:pic>
        <p:nvPicPr>
          <p:cNvPr id="385" name="014-moses-joshua.jpg" descr="014-moses-joshua.jpg"/>
          <p:cNvPicPr>
            <a:picLocks noChangeAspect="1"/>
          </p:cNvPicPr>
          <p:nvPr/>
        </p:nvPicPr>
        <p:blipFill>
          <a:blip r:embed="rId2"/>
          <a:srcRect l="27331" t="1024" r="6016"/>
          <a:stretch>
            <a:fillRect/>
          </a:stretch>
        </p:blipFill>
        <p:spPr>
          <a:xfrm>
            <a:off x="5438252" y="1048146"/>
            <a:ext cx="6875387" cy="7657201"/>
          </a:xfrm>
          <a:prstGeom prst="rect">
            <a:avLst/>
          </a:prstGeom>
          <a:ln w="12700">
            <a:miter lim="400000"/>
          </a:ln>
        </p:spPr>
      </p:pic>
      <p:sp>
        <p:nvSpPr>
          <p:cNvPr id="386" name="israel"/>
          <p:cNvSpPr txBox="1"/>
          <p:nvPr/>
        </p:nvSpPr>
        <p:spPr>
          <a:xfrm>
            <a:off x="8453493" y="4218283"/>
            <a:ext cx="2727214"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800">
                <a:solidFill>
                  <a:srgbClr val="000000"/>
                </a:solidFill>
              </a:defRPr>
            </a:lvl1pPr>
          </a:lstStyle>
          <a:p>
            <a:r>
              <a:t>israel</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 name="Near East.jpeg" descr="Near East.jpeg"/>
          <p:cNvPicPr>
            <a:picLocks noChangeAspect="1"/>
          </p:cNvPicPr>
          <p:nvPr/>
        </p:nvPicPr>
        <p:blipFill>
          <a:blip r:embed="rId2"/>
          <a:srcRect l="31364" t="31820" r="26777" b="30089"/>
          <a:stretch>
            <a:fillRect/>
          </a:stretch>
        </p:blipFill>
        <p:spPr>
          <a:xfrm>
            <a:off x="1595437" y="510811"/>
            <a:ext cx="9813924" cy="6697781"/>
          </a:xfrm>
          <a:prstGeom prst="rect">
            <a:avLst/>
          </a:prstGeom>
          <a:ln w="12700">
            <a:miter lim="400000"/>
          </a:ln>
        </p:spPr>
      </p:pic>
      <p:sp>
        <p:nvSpPr>
          <p:cNvPr id="389" name="Balaam was from “Pethor of Mesopotamia” (De. 23:4). It was on the Euphrates (Nu. 22:5), possibly south of Carchemish. Balak’s servants traveled up the King’s Highway to Damascus and Aleppo."/>
          <p:cNvSpPr txBox="1"/>
          <p:nvPr/>
        </p:nvSpPr>
        <p:spPr>
          <a:xfrm>
            <a:off x="909538" y="7431013"/>
            <a:ext cx="11185724" cy="24805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000" cap="none">
                <a:solidFill>
                  <a:srgbClr val="94E3FE"/>
                </a:solidFill>
              </a:defRPr>
            </a:lvl1pPr>
          </a:lstStyle>
          <a:p>
            <a:r>
              <a:t>Balaam was from “Pethor of Mesopotamia” (De. 23:4). It was on the Euphrates (Nu. 22:5), possibly south of Carchemish. Balak’s servants traveled up the King’s Highway to Damascus and Aleppo. </a:t>
            </a:r>
          </a:p>
        </p:txBody>
      </p:sp>
      <p:sp>
        <p:nvSpPr>
          <p:cNvPr id="390" name="moab"/>
          <p:cNvSpPr txBox="1"/>
          <p:nvPr/>
        </p:nvSpPr>
        <p:spPr>
          <a:xfrm>
            <a:off x="2531449" y="6533278"/>
            <a:ext cx="2727214" cy="4963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moab</a:t>
            </a:r>
          </a:p>
        </p:txBody>
      </p:sp>
      <p:sp>
        <p:nvSpPr>
          <p:cNvPr id="391" name="pethor?"/>
          <p:cNvSpPr txBox="1"/>
          <p:nvPr/>
        </p:nvSpPr>
        <p:spPr>
          <a:xfrm>
            <a:off x="3952014" y="1643820"/>
            <a:ext cx="2727215"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pethor?</a:t>
            </a:r>
          </a:p>
        </p:txBody>
      </p:sp>
      <p:sp>
        <p:nvSpPr>
          <p:cNvPr id="392" name="carchemish"/>
          <p:cNvSpPr txBox="1"/>
          <p:nvPr/>
        </p:nvSpPr>
        <p:spPr>
          <a:xfrm>
            <a:off x="3720343" y="1262820"/>
            <a:ext cx="2727215"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carchemish</a:t>
            </a:r>
          </a:p>
        </p:txBody>
      </p:sp>
      <p:sp>
        <p:nvSpPr>
          <p:cNvPr id="393" name="damascus"/>
          <p:cNvSpPr txBox="1"/>
          <p:nvPr/>
        </p:nvSpPr>
        <p:spPr>
          <a:xfrm>
            <a:off x="2954782" y="4596683"/>
            <a:ext cx="2727215"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damascus</a:t>
            </a:r>
          </a:p>
        </p:txBody>
      </p:sp>
      <p:sp>
        <p:nvSpPr>
          <p:cNvPr id="394" name="nineveh"/>
          <p:cNvSpPr txBox="1"/>
          <p:nvPr/>
        </p:nvSpPr>
        <p:spPr>
          <a:xfrm>
            <a:off x="7818022" y="1961454"/>
            <a:ext cx="1899995"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nineveh</a:t>
            </a:r>
          </a:p>
        </p:txBody>
      </p:sp>
      <p:sp>
        <p:nvSpPr>
          <p:cNvPr id="395" name="mari"/>
          <p:cNvSpPr txBox="1"/>
          <p:nvPr/>
        </p:nvSpPr>
        <p:spPr>
          <a:xfrm>
            <a:off x="5786210" y="3433518"/>
            <a:ext cx="2727215"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mari</a:t>
            </a:r>
          </a:p>
        </p:txBody>
      </p:sp>
      <p:sp>
        <p:nvSpPr>
          <p:cNvPr id="396" name="Line"/>
          <p:cNvSpPr/>
          <p:nvPr/>
        </p:nvSpPr>
        <p:spPr>
          <a:xfrm flipH="1" flipV="1">
            <a:off x="5411259" y="2191028"/>
            <a:ext cx="408407" cy="1312466"/>
          </a:xfrm>
          <a:prstGeom prst="line">
            <a:avLst/>
          </a:prstGeom>
          <a:ln w="762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397" name="Line"/>
          <p:cNvSpPr/>
          <p:nvPr/>
        </p:nvSpPr>
        <p:spPr>
          <a:xfrm flipV="1">
            <a:off x="4318389" y="2288912"/>
            <a:ext cx="1" cy="2369168"/>
          </a:xfrm>
          <a:prstGeom prst="line">
            <a:avLst/>
          </a:prstGeom>
          <a:ln w="762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398" name="aleppo"/>
          <p:cNvSpPr txBox="1"/>
          <p:nvPr/>
        </p:nvSpPr>
        <p:spPr>
          <a:xfrm>
            <a:off x="3119210" y="1961454"/>
            <a:ext cx="1899994"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aleppo</a:t>
            </a:r>
          </a:p>
        </p:txBody>
      </p:sp>
      <p:sp>
        <p:nvSpPr>
          <p:cNvPr id="399" name="haran"/>
          <p:cNvSpPr txBox="1"/>
          <p:nvPr/>
        </p:nvSpPr>
        <p:spPr>
          <a:xfrm>
            <a:off x="5786210" y="1643820"/>
            <a:ext cx="1697126"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haran</a:t>
            </a:r>
          </a:p>
        </p:txBody>
      </p:sp>
      <p:sp>
        <p:nvSpPr>
          <p:cNvPr id="406" name="Connection Line"/>
          <p:cNvSpPr/>
          <p:nvPr/>
        </p:nvSpPr>
        <p:spPr>
          <a:xfrm>
            <a:off x="3509348" y="4917780"/>
            <a:ext cx="808634" cy="156924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266" y="11560"/>
                  <a:pt x="11466" y="4360"/>
                  <a:pt x="21600" y="0"/>
                </a:cubicBezTo>
              </a:path>
            </a:pathLst>
          </a:custGeom>
          <a:ln w="76200">
            <a:solidFill>
              <a:srgbClr val="FFFFFF"/>
            </a:solidFill>
            <a:miter lim="400000"/>
            <a:tailEnd type="triangle"/>
          </a:ln>
        </p:spPr>
        <p:txBody>
          <a:bodyPr/>
          <a:lstStyle/>
          <a:p>
            <a:endParaRPr/>
          </a:p>
        </p:txBody>
      </p:sp>
      <p:sp>
        <p:nvSpPr>
          <p:cNvPr id="401" name="king’s highway"/>
          <p:cNvSpPr txBox="1"/>
          <p:nvPr/>
        </p:nvSpPr>
        <p:spPr>
          <a:xfrm rot="17706244">
            <a:off x="3155960" y="5616150"/>
            <a:ext cx="1980835" cy="6774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chemeClr val="accent5">
                    <a:lumOff val="-5737"/>
                  </a:schemeClr>
                </a:solidFill>
              </a:defRPr>
            </a:lvl1pPr>
          </a:lstStyle>
          <a:p>
            <a:r>
              <a:t>king’s highway</a:t>
            </a:r>
          </a:p>
        </p:txBody>
      </p:sp>
      <p:sp>
        <p:nvSpPr>
          <p:cNvPr id="402" name="king’s highway"/>
          <p:cNvSpPr txBox="1"/>
          <p:nvPr/>
        </p:nvSpPr>
        <p:spPr>
          <a:xfrm rot="16224179">
            <a:off x="3745211" y="3545881"/>
            <a:ext cx="1898096" cy="6275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1800">
                <a:solidFill>
                  <a:schemeClr val="accent5">
                    <a:lumOff val="-5737"/>
                  </a:schemeClr>
                </a:solidFill>
              </a:defRPr>
            </a:lvl1pPr>
          </a:lstStyle>
          <a:p>
            <a:r>
              <a:t>king’s highway</a:t>
            </a:r>
          </a:p>
        </p:txBody>
      </p:sp>
      <p:sp>
        <p:nvSpPr>
          <p:cNvPr id="403" name="hamath"/>
          <p:cNvSpPr txBox="1"/>
          <p:nvPr/>
        </p:nvSpPr>
        <p:spPr>
          <a:xfrm>
            <a:off x="3119210" y="2660088"/>
            <a:ext cx="1899994"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hamath</a:t>
            </a:r>
          </a:p>
        </p:txBody>
      </p:sp>
      <p:sp>
        <p:nvSpPr>
          <p:cNvPr id="404" name="babylon"/>
          <p:cNvSpPr txBox="1"/>
          <p:nvPr/>
        </p:nvSpPr>
        <p:spPr>
          <a:xfrm>
            <a:off x="8131477" y="5163659"/>
            <a:ext cx="2727214"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babylon</a:t>
            </a:r>
          </a:p>
        </p:txBody>
      </p:sp>
      <p:sp>
        <p:nvSpPr>
          <p:cNvPr id="405" name="ur"/>
          <p:cNvSpPr txBox="1"/>
          <p:nvPr/>
        </p:nvSpPr>
        <p:spPr>
          <a:xfrm>
            <a:off x="9223677" y="6588766"/>
            <a:ext cx="2727214" cy="3853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000">
                <a:solidFill>
                  <a:srgbClr val="000000"/>
                </a:solidFill>
              </a:defRPr>
            </a:lvl1pPr>
          </a:lstStyle>
          <a:p>
            <a:r>
              <a:t>ur</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Balaam was a famous pagan magician. He was known to be a diviner for hire.…"/>
          <p:cNvSpPr txBox="1"/>
          <p:nvPr/>
        </p:nvSpPr>
        <p:spPr>
          <a:xfrm>
            <a:off x="674631" y="870598"/>
            <a:ext cx="4956504" cy="80124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78358">
              <a:lnSpc>
                <a:spcPct val="110000"/>
              </a:lnSpc>
              <a:defRPr sz="3366" cap="none">
                <a:solidFill>
                  <a:srgbClr val="94E3FE"/>
                </a:solidFill>
              </a:defRPr>
            </a:pPr>
            <a:r>
              <a:t>Balaam was a famous pagan magician. He was known to be a diviner for hire. </a:t>
            </a:r>
          </a:p>
          <a:p>
            <a:pPr algn="l" defTabSz="578358">
              <a:lnSpc>
                <a:spcPct val="110000"/>
              </a:lnSpc>
              <a:defRPr sz="3366" cap="none">
                <a:solidFill>
                  <a:srgbClr val="94E3FE"/>
                </a:solidFill>
              </a:defRPr>
            </a:pPr>
            <a:endParaRPr/>
          </a:p>
          <a:p>
            <a:pPr algn="l" defTabSz="578358">
              <a:lnSpc>
                <a:spcPct val="110000"/>
              </a:lnSpc>
              <a:defRPr sz="3366" cap="none">
                <a:solidFill>
                  <a:srgbClr val="94E3FE"/>
                </a:solidFill>
              </a:defRPr>
            </a:pPr>
            <a:r>
              <a:rPr>
                <a:solidFill>
                  <a:srgbClr val="FFFFFF"/>
                </a:solidFill>
              </a:rPr>
              <a:t>“And the elders of Moab and the elders of Midian departed with the rewards of divination in their hand; and they came unto Balaam, and spake unto him the words of Balak” (Nu. 22:7).</a:t>
            </a:r>
          </a:p>
        </p:txBody>
      </p:sp>
      <p:pic>
        <p:nvPicPr>
          <p:cNvPr id="409" name="1b9831f5975a7a774b46a7d4a59cc8bb_902x700.jpg" descr="1b9831f5975a7a774b46a7d4a59cc8bb_902x700.jpg"/>
          <p:cNvPicPr>
            <a:picLocks noChangeAspect="1"/>
          </p:cNvPicPr>
          <p:nvPr/>
        </p:nvPicPr>
        <p:blipFill>
          <a:blip r:embed="rId2"/>
          <a:stretch>
            <a:fillRect/>
          </a:stretch>
        </p:blipFill>
        <p:spPr>
          <a:xfrm>
            <a:off x="5773527" y="901534"/>
            <a:ext cx="6453233" cy="5008054"/>
          </a:xfrm>
          <a:prstGeom prst="rect">
            <a:avLst/>
          </a:prstGeom>
          <a:ln w="12700">
            <a:miter lim="400000"/>
          </a:ln>
        </p:spPr>
      </p:pic>
      <p:sp>
        <p:nvSpPr>
          <p:cNvPr id="410" name="Abeka"/>
          <p:cNvSpPr txBox="1"/>
          <p:nvPr/>
        </p:nvSpPr>
        <p:spPr>
          <a:xfrm>
            <a:off x="9793810" y="5343242"/>
            <a:ext cx="3241986" cy="7941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FFFFFF"/>
                </a:solidFill>
              </a:defRPr>
            </a:lvl1pPr>
          </a:lstStyle>
          <a:p>
            <a:r>
              <a:t>Abeka</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He used enchantments (Nu. 24:1).…"/>
          <p:cNvSpPr txBox="1"/>
          <p:nvPr/>
        </p:nvSpPr>
        <p:spPr>
          <a:xfrm>
            <a:off x="823833" y="1512747"/>
            <a:ext cx="4279709" cy="75879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He used enchantments (Nu. 24:1). </a:t>
            </a:r>
          </a:p>
          <a:p>
            <a:pPr algn="l">
              <a:lnSpc>
                <a:spcPct val="110000"/>
              </a:lnSpc>
              <a:defRPr sz="3400" cap="none">
                <a:solidFill>
                  <a:srgbClr val="94E3FE"/>
                </a:solidFill>
              </a:defRPr>
            </a:pPr>
            <a:endParaRPr/>
          </a:p>
          <a:p>
            <a:pPr algn="l">
              <a:lnSpc>
                <a:spcPct val="110000"/>
              </a:lnSpc>
              <a:defRPr sz="3400" cap="none">
                <a:solidFill>
                  <a:srgbClr val="94E3FE"/>
                </a:solidFill>
              </a:defRPr>
            </a:pPr>
            <a:r>
              <a:t>He offered sacrifices to idols (Nu. 22:41; 23:1). </a:t>
            </a:r>
          </a:p>
          <a:p>
            <a:pPr algn="l">
              <a:lnSpc>
                <a:spcPct val="110000"/>
              </a:lnSpc>
              <a:defRPr sz="3400" cap="none">
                <a:solidFill>
                  <a:srgbClr val="94E3FE"/>
                </a:solidFill>
              </a:defRPr>
            </a:pPr>
            <a:endParaRPr/>
          </a:p>
          <a:p>
            <a:pPr algn="l">
              <a:lnSpc>
                <a:spcPct val="110000"/>
              </a:lnSpc>
              <a:defRPr sz="3400" cap="none">
                <a:solidFill>
                  <a:srgbClr val="94E3FE"/>
                </a:solidFill>
              </a:defRPr>
            </a:pPr>
            <a:r>
              <a:t>He is called a soothsayer in Joshua 13:22.</a:t>
            </a:r>
          </a:p>
        </p:txBody>
      </p:sp>
      <p:pic>
        <p:nvPicPr>
          <p:cNvPr id="413" name="5c0520aefc73fb02baf82b93_143530-p-1080.jpeg" descr="5c0520aefc73fb02baf82b93_143530-p-1080.jpeg"/>
          <p:cNvPicPr>
            <a:picLocks noChangeAspect="1"/>
          </p:cNvPicPr>
          <p:nvPr/>
        </p:nvPicPr>
        <p:blipFill>
          <a:blip r:embed="rId2"/>
          <a:srcRect l="58654" t="21748" r="11179" b="15480"/>
          <a:stretch>
            <a:fillRect/>
          </a:stretch>
        </p:blipFill>
        <p:spPr>
          <a:xfrm>
            <a:off x="6664306" y="967146"/>
            <a:ext cx="4519522" cy="7393025"/>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His renown as a magician is evident from Balak’s statement, “for I wot that he whom thou blessest is blessed, and he whom thou cursest is cursed” (Nu. 22:6)."/>
          <p:cNvSpPr txBox="1"/>
          <p:nvPr/>
        </p:nvSpPr>
        <p:spPr>
          <a:xfrm>
            <a:off x="674631" y="1547931"/>
            <a:ext cx="4345657" cy="8037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His renown as a magician is evident from Balak’s statement, “</a:t>
            </a:r>
            <a:r>
              <a:rPr>
                <a:solidFill>
                  <a:srgbClr val="FFFFFF"/>
                </a:solidFill>
              </a:rPr>
              <a:t>for I wot that he whom thou blessest is blessed, and he whom thou cursest is cursed” (Nu. 22:6).</a:t>
            </a:r>
          </a:p>
        </p:txBody>
      </p:sp>
      <p:pic>
        <p:nvPicPr>
          <p:cNvPr id="416" name="f781762f5eeba18ec4f865d8.jpg.png" descr="f781762f5eeba18ec4f865d8.jpg.png"/>
          <p:cNvPicPr>
            <a:picLocks noChangeAspect="1"/>
          </p:cNvPicPr>
          <p:nvPr/>
        </p:nvPicPr>
        <p:blipFill>
          <a:blip r:embed="rId2"/>
          <a:srcRect l="30010"/>
          <a:stretch>
            <a:fillRect/>
          </a:stretch>
        </p:blipFill>
        <p:spPr>
          <a:xfrm>
            <a:off x="5813341" y="1632743"/>
            <a:ext cx="6091785" cy="4515131"/>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God told Balaam not to go with Balak’s servants, but when it was clear that Balaam intended to go (in spite of boasting about obeying God), God told him to Go. He would use Balaam to show His power over the strongest magic and the greatest “gods.”"/>
          <p:cNvSpPr txBox="1"/>
          <p:nvPr/>
        </p:nvSpPr>
        <p:spPr>
          <a:xfrm>
            <a:off x="649231" y="1147357"/>
            <a:ext cx="4345657" cy="85032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God told Balaam not to go with Balak’s servants, but when it was clear that Balaam intended to go (in spite of boasting about obeying God), God told him to Go. He would use Balaam to show His power over the strongest magic and the greatest “gods.”</a:t>
            </a:r>
          </a:p>
        </p:txBody>
      </p:sp>
      <p:pic>
        <p:nvPicPr>
          <p:cNvPr id="419" name="1b9831f5975a7a774b46a7d4a59cc8bb_902x700.jpg" descr="1b9831f5975a7a774b46a7d4a59cc8bb_902x700.jpg"/>
          <p:cNvPicPr>
            <a:picLocks noChangeAspect="1"/>
          </p:cNvPicPr>
          <p:nvPr/>
        </p:nvPicPr>
        <p:blipFill>
          <a:blip r:embed="rId2"/>
          <a:stretch>
            <a:fillRect/>
          </a:stretch>
        </p:blipFill>
        <p:spPr>
          <a:xfrm>
            <a:off x="5399021" y="1324867"/>
            <a:ext cx="6769809" cy="5253733"/>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 name="On the way to Moab to meet Balak, the angel of the Lord barred the way, probably because Balaam was plotting how he could manipulate the situation to get the rewards that were offered."/>
          <p:cNvSpPr txBox="1"/>
          <p:nvPr/>
        </p:nvSpPr>
        <p:spPr>
          <a:xfrm>
            <a:off x="937098" y="1265659"/>
            <a:ext cx="4779904" cy="7678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On the way to Moab to meet Balak, the angel of the Lord barred the way, probably because Balaam was plotting how he could manipulate the situation to get the rewards that were offered.</a:t>
            </a:r>
          </a:p>
        </p:txBody>
      </p:sp>
      <p:pic>
        <p:nvPicPr>
          <p:cNvPr id="422" name="Balaams_Donkey.jpg" descr="Balaams_Donkey.jpg"/>
          <p:cNvPicPr>
            <a:picLocks noChangeAspect="1"/>
          </p:cNvPicPr>
          <p:nvPr/>
        </p:nvPicPr>
        <p:blipFill>
          <a:blip r:embed="rId2"/>
          <a:stretch>
            <a:fillRect/>
          </a:stretch>
        </p:blipFill>
        <p:spPr>
          <a:xfrm>
            <a:off x="6329589" y="1282215"/>
            <a:ext cx="5298849" cy="7189170"/>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Balaam beat his donkey because the donkey saw the angel of the Lord and would not go forward. God opened the mouth of the donkey to rebuke Balaam for smiting him (Nu. 22:22-34). Peter said he “loved the wages of unrighteousness” (2 Pe. 2:15)."/>
          <p:cNvSpPr txBox="1"/>
          <p:nvPr/>
        </p:nvSpPr>
        <p:spPr>
          <a:xfrm>
            <a:off x="674631" y="1333392"/>
            <a:ext cx="4345657" cy="8037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78358">
              <a:lnSpc>
                <a:spcPct val="110000"/>
              </a:lnSpc>
              <a:defRPr sz="3366" cap="none">
                <a:solidFill>
                  <a:srgbClr val="94E3FE"/>
                </a:solidFill>
              </a:defRPr>
            </a:pPr>
            <a:r>
              <a:t>Balaam beat his donkey because the donkey saw the angel of the Lord and would not go forward. God opened the mouth of the donkey to rebuke Balaam for smiting him (Nu. 22:22-34). Peter said he </a:t>
            </a:r>
            <a:r>
              <a:rPr>
                <a:solidFill>
                  <a:srgbClr val="FFFFFF"/>
                </a:solidFill>
              </a:rPr>
              <a:t>“loved the wages of unrighteousness” </a:t>
            </a:r>
            <a:r>
              <a:t>(2 Pe. 2:15).</a:t>
            </a:r>
          </a:p>
        </p:txBody>
      </p:sp>
      <p:pic>
        <p:nvPicPr>
          <p:cNvPr id="425" name="Balaams-donkey-450x450.jpg" descr="Balaams-donkey-450x450.jpg"/>
          <p:cNvPicPr>
            <a:picLocks noChangeAspect="1"/>
          </p:cNvPicPr>
          <p:nvPr/>
        </p:nvPicPr>
        <p:blipFill>
          <a:blip r:embed="rId2"/>
          <a:stretch>
            <a:fillRect/>
          </a:stretch>
        </p:blipFill>
        <p:spPr>
          <a:xfrm>
            <a:off x="5341937" y="1302940"/>
            <a:ext cx="6712447" cy="6712447"/>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 name="Balaamblessings3.jpg" descr="Balaamblessings3.jpg"/>
          <p:cNvPicPr>
            <a:picLocks noChangeAspect="1"/>
          </p:cNvPicPr>
          <p:nvPr/>
        </p:nvPicPr>
        <p:blipFill>
          <a:blip r:embed="rId2"/>
          <a:srcRect t="6307"/>
          <a:stretch>
            <a:fillRect/>
          </a:stretch>
        </p:blipFill>
        <p:spPr>
          <a:xfrm>
            <a:off x="1604962" y="489736"/>
            <a:ext cx="9794888" cy="6961109"/>
          </a:xfrm>
          <a:prstGeom prst="rect">
            <a:avLst/>
          </a:prstGeom>
          <a:ln w="12700">
            <a:miter lim="400000"/>
          </a:ln>
        </p:spPr>
      </p:pic>
      <p:sp>
        <p:nvSpPr>
          <p:cNvPr id="428" name="Balaam offered sacrifices to Baal and performed enchantments, but God did not allow him to curse Israel. He ended up blessing Israel."/>
          <p:cNvSpPr txBox="1"/>
          <p:nvPr/>
        </p:nvSpPr>
        <p:spPr>
          <a:xfrm>
            <a:off x="1395412" y="7574946"/>
            <a:ext cx="10213976" cy="24805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Balaam offered sacrifices to Baal and performed enchantments, but God did not allow him to curse Israel. He ended up blessing Israel.</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Balaam spoke Messianic prophecies. He described the Messiah as a STAR, referring to His glory, and as holding a SCEPTER, referring to His authority and power (Nu. 24:17)"/>
          <p:cNvSpPr txBox="1"/>
          <p:nvPr/>
        </p:nvSpPr>
        <p:spPr>
          <a:xfrm>
            <a:off x="761367" y="1378598"/>
            <a:ext cx="4345658" cy="8037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Balaam spoke Messianic prophecies. He described the Messiah as a </a:t>
            </a:r>
            <a:r>
              <a:rPr>
                <a:solidFill>
                  <a:srgbClr val="FFFFFF"/>
                </a:solidFill>
              </a:rPr>
              <a:t>STAR</a:t>
            </a:r>
            <a:r>
              <a:t>, referring to His glory, and as holding a </a:t>
            </a:r>
            <a:r>
              <a:rPr>
                <a:solidFill>
                  <a:srgbClr val="FFFFFF"/>
                </a:solidFill>
              </a:rPr>
              <a:t>SCEPTER</a:t>
            </a:r>
            <a:r>
              <a:t>, referring to His authority and power (Nu. 24:17)</a:t>
            </a:r>
          </a:p>
        </p:txBody>
      </p:sp>
      <p:pic>
        <p:nvPicPr>
          <p:cNvPr id="431" name="BalaamintheBible-171300653-43bf701fd28844c6a5682acf05b9c83a.jpg" descr="BalaamintheBible-171300653-43bf701fd28844c6a5682acf05b9c83a.jpg"/>
          <p:cNvPicPr>
            <a:picLocks noChangeAspect="1"/>
          </p:cNvPicPr>
          <p:nvPr/>
        </p:nvPicPr>
        <p:blipFill>
          <a:blip r:embed="rId2"/>
          <a:srcRect r="43726"/>
          <a:stretch>
            <a:fillRect/>
          </a:stretch>
        </p:blipFill>
        <p:spPr>
          <a:xfrm>
            <a:off x="5697527" y="1348348"/>
            <a:ext cx="6255821" cy="6253222"/>
          </a:xfrm>
          <a:prstGeom prst="rect">
            <a:avLst/>
          </a:prstGeom>
          <a:ln w="12700">
            <a:miter lim="400000"/>
          </a:ln>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Balaam was not a true prophet of God. God can use anything He pleases. He gave prophecies to the heathen kings Pharaoh (Ge. 41:25), and Nebuchadnezzar (Da. 2:29-35)."/>
          <p:cNvSpPr txBox="1"/>
          <p:nvPr/>
        </p:nvSpPr>
        <p:spPr>
          <a:xfrm>
            <a:off x="700031" y="1367121"/>
            <a:ext cx="4345657" cy="8037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Balaam was not a true prophet of God. God can use anything He pleases. He gave prophecies to the heathen kings Pharaoh (Ge. 41:25), and Nebuchadnezzar (Da. 2:29-35). </a:t>
            </a:r>
          </a:p>
        </p:txBody>
      </p:sp>
      <p:pic>
        <p:nvPicPr>
          <p:cNvPr id="434" name="BalaamintheBible-171300653-43bf701fd28844c6a5682acf05b9c83a.jpg" descr="BalaamintheBible-171300653-43bf701fd28844c6a5682acf05b9c83a.jpg"/>
          <p:cNvPicPr>
            <a:picLocks noChangeAspect="1"/>
          </p:cNvPicPr>
          <p:nvPr/>
        </p:nvPicPr>
        <p:blipFill>
          <a:blip r:embed="rId2"/>
          <a:srcRect r="43726"/>
          <a:stretch>
            <a:fillRect/>
          </a:stretch>
        </p:blipFill>
        <p:spPr>
          <a:xfrm>
            <a:off x="5697527" y="1348348"/>
            <a:ext cx="6255821" cy="6253222"/>
          </a:xfrm>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Baal Worship at Peor…"/>
          <p:cNvSpPr txBox="1"/>
          <p:nvPr/>
        </p:nvSpPr>
        <p:spPr>
          <a:xfrm>
            <a:off x="903231" y="1365898"/>
            <a:ext cx="4788272" cy="8288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Baal Worship at Peor</a:t>
            </a:r>
          </a:p>
          <a:p>
            <a:pPr algn="l">
              <a:lnSpc>
                <a:spcPct val="110000"/>
              </a:lnSpc>
              <a:defRPr sz="3400" cap="none">
                <a:solidFill>
                  <a:srgbClr val="94E3FE"/>
                </a:solidFill>
              </a:defRPr>
            </a:pPr>
            <a:endParaRPr/>
          </a:p>
          <a:p>
            <a:pPr algn="l">
              <a:lnSpc>
                <a:spcPct val="110000"/>
              </a:lnSpc>
              <a:defRPr sz="3400" cap="none">
                <a:solidFill>
                  <a:srgbClr val="94E3FE"/>
                </a:solidFill>
              </a:defRPr>
            </a:pPr>
            <a:r>
              <a:t>Balaam counseled Balak to entice Israel to sin at Peor. He </a:t>
            </a:r>
            <a:r>
              <a:rPr>
                <a:solidFill>
                  <a:srgbClr val="FFFFFF"/>
                </a:solidFill>
              </a:rPr>
              <a:t>“taught Balac to cast a stumblingblock before the children of Israel, to eat things sacrificed unto idols, and to commit fornication” (Re. 2:14). </a:t>
            </a:r>
          </a:p>
        </p:txBody>
      </p:sp>
      <p:pic>
        <p:nvPicPr>
          <p:cNvPr id="437" name="014-moses-joshua.jpg" descr="014-moses-joshua.jpg"/>
          <p:cNvPicPr>
            <a:picLocks noChangeAspect="1"/>
          </p:cNvPicPr>
          <p:nvPr/>
        </p:nvPicPr>
        <p:blipFill>
          <a:blip r:embed="rId2"/>
          <a:srcRect l="33061" t="1024" r="6016"/>
          <a:stretch>
            <a:fillRect/>
          </a:stretch>
        </p:blipFill>
        <p:spPr>
          <a:xfrm>
            <a:off x="6029397" y="1048146"/>
            <a:ext cx="6284242" cy="7657201"/>
          </a:xfrm>
          <a:prstGeom prst="rect">
            <a:avLst/>
          </a:prstGeom>
          <a:ln w="12700">
            <a:miter lim="400000"/>
          </a:ln>
        </p:spPr>
      </p:pic>
      <p:sp>
        <p:nvSpPr>
          <p:cNvPr id="438" name="peor"/>
          <p:cNvSpPr txBox="1"/>
          <p:nvPr/>
        </p:nvSpPr>
        <p:spPr>
          <a:xfrm>
            <a:off x="8453493" y="4573544"/>
            <a:ext cx="2727214"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800">
                <a:solidFill>
                  <a:srgbClr val="000000"/>
                </a:solidFill>
              </a:defRPr>
            </a:lvl1pPr>
          </a:lstStyle>
          <a:p>
            <a:r>
              <a:t>peor</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24,000 Israelites died in God’s judgment (Nu. 25:9)."/>
          <p:cNvSpPr txBox="1"/>
          <p:nvPr/>
        </p:nvSpPr>
        <p:spPr>
          <a:xfrm>
            <a:off x="903231" y="1365898"/>
            <a:ext cx="4788272" cy="8288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24,000 Israelites died in God’s judgment (Nu. 25:9).</a:t>
            </a:r>
          </a:p>
        </p:txBody>
      </p:sp>
      <p:pic>
        <p:nvPicPr>
          <p:cNvPr id="441" name="exodus-32_1_orig.jpg" descr="exodus-32_1_orig.jpg"/>
          <p:cNvPicPr>
            <a:picLocks noChangeAspect="1"/>
          </p:cNvPicPr>
          <p:nvPr/>
        </p:nvPicPr>
        <p:blipFill>
          <a:blip r:embed="rId2"/>
          <a:srcRect l="60709" t="1801" r="716" b="46379"/>
          <a:stretch>
            <a:fillRect/>
          </a:stretch>
        </p:blipFill>
        <p:spPr>
          <a:xfrm>
            <a:off x="6227298" y="1530935"/>
            <a:ext cx="5492785" cy="7108161"/>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Phinehas, the son of Eleazar, the son of Aaron was given an everlasting priesthood because of his zeal in avenging God’s holy law (Nu. 25:6-13)."/>
          <p:cNvSpPr txBox="1"/>
          <p:nvPr/>
        </p:nvSpPr>
        <p:spPr>
          <a:xfrm>
            <a:off x="1397848" y="7144910"/>
            <a:ext cx="10209104" cy="2566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Phinehas, the son of Eleazar, the son of Aaron was given an everlasting priesthood because of his zeal in avenging God’s holy law (Nu. 25:6-13).</a:t>
            </a:r>
          </a:p>
        </p:txBody>
      </p:sp>
      <p:pic>
        <p:nvPicPr>
          <p:cNvPr id="444" name="phinehas-cozbi-zimri.jpg" descr="phinehas-cozbi-zimri.jpg"/>
          <p:cNvPicPr>
            <a:picLocks noChangeAspect="1"/>
          </p:cNvPicPr>
          <p:nvPr/>
        </p:nvPicPr>
        <p:blipFill>
          <a:blip r:embed="rId2"/>
          <a:srcRect l="12655" t="19312" r="23750" b="2012"/>
          <a:stretch>
            <a:fillRect/>
          </a:stretch>
        </p:blipFill>
        <p:spPr>
          <a:xfrm>
            <a:off x="2155825" y="802097"/>
            <a:ext cx="8801133" cy="6124675"/>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Balaam got caught in Israel’s subsequent war against the Moabites and Midianites and perished with them, thus having no opportunity to enjoy the wages of sin (Nu. 31:1-8; Jos. 13:21-22)."/>
          <p:cNvSpPr txBox="1"/>
          <p:nvPr/>
        </p:nvSpPr>
        <p:spPr>
          <a:xfrm>
            <a:off x="750831" y="1226198"/>
            <a:ext cx="4345657" cy="8037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Balaam got caught in Israel’s subsequent war against the Moabites and Midianites and perished with them, thus having no opportunity to enjoy the wages of sin (Nu. 31:1-8; Jos. 13:21-22).</a:t>
            </a:r>
          </a:p>
        </p:txBody>
      </p:sp>
      <p:pic>
        <p:nvPicPr>
          <p:cNvPr id="447" name="josh_24_26_joshua_took_a_great_stone.jpg" descr="josh_24_26_joshua_took_a_great_stone.jpg"/>
          <p:cNvPicPr>
            <a:picLocks noChangeAspect="1"/>
          </p:cNvPicPr>
          <p:nvPr/>
        </p:nvPicPr>
        <p:blipFill>
          <a:blip r:embed="rId2"/>
          <a:srcRect l="5440" t="1675" r="3474" b="7612"/>
          <a:stretch>
            <a:fillRect/>
          </a:stretch>
        </p:blipFill>
        <p:spPr>
          <a:xfrm>
            <a:off x="5789944" y="1385575"/>
            <a:ext cx="6117772" cy="6578010"/>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And they warred against the Midianites, as the LORD commanded Moses; and they slew all the males. And they slew the kings of Midian, beside the rest of them that were slain … BALAAM ALSO THE SON OF BEOR THEY SLEW WITH THE SWORD” (Nu. 31:7, 8)."/>
          <p:cNvSpPr txBox="1"/>
          <p:nvPr/>
        </p:nvSpPr>
        <p:spPr>
          <a:xfrm>
            <a:off x="852431" y="1175398"/>
            <a:ext cx="4530932" cy="7753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defTabSz="572516">
              <a:lnSpc>
                <a:spcPct val="110000"/>
              </a:lnSpc>
              <a:defRPr sz="3332" cap="none">
                <a:solidFill>
                  <a:srgbClr val="FFFFFF"/>
                </a:solidFill>
              </a:defRPr>
            </a:lvl1pPr>
          </a:lstStyle>
          <a:p>
            <a:r>
              <a:t>“And they warred against the Midianites, as the LORD commanded Moses; and they slew all the males. And they slew the kings of Midian, beside the rest of them that were slain … BALAAM ALSO THE SON OF BEOR THEY SLEW WITH THE SWORD” (Nu. 31:7, 8).</a:t>
            </a:r>
          </a:p>
        </p:txBody>
      </p:sp>
      <p:pic>
        <p:nvPicPr>
          <p:cNvPr id="450" name="josh_24_26_joshua_took_a_great_stone.jpg" descr="josh_24_26_joshua_took_a_great_stone.jpg"/>
          <p:cNvPicPr>
            <a:picLocks noChangeAspect="1"/>
          </p:cNvPicPr>
          <p:nvPr/>
        </p:nvPicPr>
        <p:blipFill>
          <a:blip r:embed="rId2"/>
          <a:srcRect l="5440" t="1675" r="3474" b="7612"/>
          <a:stretch>
            <a:fillRect/>
          </a:stretch>
        </p:blipFill>
        <p:spPr>
          <a:xfrm>
            <a:off x="5789944" y="1385575"/>
            <a:ext cx="6117772" cy="6578010"/>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In 1967, a prophecy attributed to Balaam  was found in the ruins of a building in Deir Alla, Jordan, which is the Succoth of Bible times where Jacob stopped for awhile after wrestling with the Lord at the Jabbok River."/>
          <p:cNvSpPr txBox="1"/>
          <p:nvPr/>
        </p:nvSpPr>
        <p:spPr>
          <a:xfrm>
            <a:off x="750831" y="1226198"/>
            <a:ext cx="4345657" cy="8037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In 1967, a prophecy attributed to Balaam  was found in the ruins of a building in Deir Alla, Jordan, which is the Succoth of Bible times where Jacob stopped for awhile after wrestling with the Lord at the Jabbok River. </a:t>
            </a:r>
          </a:p>
        </p:txBody>
      </p:sp>
      <p:grpSp>
        <p:nvGrpSpPr>
          <p:cNvPr id="455" name="AbrahamEarlyCanaan2.jpg"/>
          <p:cNvGrpSpPr/>
          <p:nvPr/>
        </p:nvGrpSpPr>
        <p:grpSpPr>
          <a:xfrm>
            <a:off x="5438667" y="1193452"/>
            <a:ext cx="6862422" cy="7392096"/>
            <a:chOff x="0" y="0"/>
            <a:chExt cx="6862420" cy="7392094"/>
          </a:xfrm>
        </p:grpSpPr>
        <p:pic>
          <p:nvPicPr>
            <p:cNvPr id="454" name="AbrahamEarlyCanaan2.jpg" descr="AbrahamEarlyCanaan2.jpg"/>
            <p:cNvPicPr>
              <a:picLocks noChangeAspect="1"/>
            </p:cNvPicPr>
            <p:nvPr/>
          </p:nvPicPr>
          <p:blipFill>
            <a:blip r:embed="rId2"/>
            <a:srcRect l="53260" b="29127"/>
            <a:stretch>
              <a:fillRect/>
            </a:stretch>
          </p:blipFill>
          <p:spPr>
            <a:xfrm>
              <a:off x="76200" y="63500"/>
              <a:ext cx="6722721" cy="7252395"/>
            </a:xfrm>
            <a:prstGeom prst="rect">
              <a:avLst/>
            </a:prstGeom>
            <a:ln>
              <a:noFill/>
            </a:ln>
            <a:effectLst/>
          </p:spPr>
        </p:pic>
        <p:pic>
          <p:nvPicPr>
            <p:cNvPr id="453" name="AbrahamEarlyCanaan2.jpg" descr="AbrahamEarlyCanaan2.jpg"/>
            <p:cNvPicPr>
              <a:picLocks/>
            </p:cNvPicPr>
            <p:nvPr/>
          </p:nvPicPr>
          <p:blipFill>
            <a:blip r:embed="rId3"/>
            <a:stretch>
              <a:fillRect/>
            </a:stretch>
          </p:blipFill>
          <p:spPr>
            <a:xfrm>
              <a:off x="-1" y="0"/>
              <a:ext cx="6862422" cy="7392095"/>
            </a:xfrm>
            <a:prstGeom prst="rect">
              <a:avLst/>
            </a:prstGeom>
            <a:effectLst/>
          </p:spPr>
        </p:pic>
      </p:grpSp>
      <p:sp>
        <p:nvSpPr>
          <p:cNvPr id="456" name="DEIR ALLA (succoth)"/>
          <p:cNvSpPr txBox="1"/>
          <p:nvPr/>
        </p:nvSpPr>
        <p:spPr>
          <a:xfrm>
            <a:off x="6371885" y="1921728"/>
            <a:ext cx="3113625" cy="9027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DEIR ALLA (succoth)</a:t>
            </a:r>
          </a:p>
        </p:txBody>
      </p:sp>
      <p:sp>
        <p:nvSpPr>
          <p:cNvPr id="457" name="THE COUNTRY OF JORDAN"/>
          <p:cNvSpPr txBox="1"/>
          <p:nvPr/>
        </p:nvSpPr>
        <p:spPr>
          <a:xfrm>
            <a:off x="8657647" y="4985815"/>
            <a:ext cx="3224275" cy="17994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4000">
                <a:solidFill>
                  <a:srgbClr val="000000"/>
                </a:solidFill>
              </a:defRPr>
            </a:lvl1pPr>
          </a:lstStyle>
          <a:p>
            <a:r>
              <a:t>THE COUNTRY OF JORDAN</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Written in black and red ink on white plaster, fragments of the texts were found on the floor of that room when the building was destroyed by a violent earthquake” (“Balaam Inscription at Tell Dier,” bible.ca)."/>
          <p:cNvSpPr txBox="1"/>
          <p:nvPr/>
        </p:nvSpPr>
        <p:spPr>
          <a:xfrm>
            <a:off x="750831" y="6472725"/>
            <a:ext cx="11503138" cy="23869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fontScale="92500"/>
          </a:bodyPr>
          <a:lstStyle>
            <a:lvl1pPr defTabSz="578358">
              <a:lnSpc>
                <a:spcPct val="110000"/>
              </a:lnSpc>
              <a:defRPr sz="3366" cap="none">
                <a:solidFill>
                  <a:srgbClr val="94E3FE"/>
                </a:solidFill>
              </a:defRPr>
            </a:lvl1pPr>
          </a:lstStyle>
          <a:p>
            <a:r>
              <a:t>“Written in black and red ink on white plaster, fragments of the texts were found on the floor of that room when the building was destroyed by a violent earthquake” (“Balaam Inscription at Tell Dier,” bible.ca).</a:t>
            </a:r>
          </a:p>
        </p:txBody>
      </p:sp>
      <p:pic>
        <p:nvPicPr>
          <p:cNvPr id="460" name="panorama-israel-archeology-succoth-deir-alla-balaam.jpeg" descr="panorama-israel-archeology-succoth-deir-alla-balaam.jpeg"/>
          <p:cNvPicPr>
            <a:picLocks noChangeAspect="1"/>
          </p:cNvPicPr>
          <p:nvPr/>
        </p:nvPicPr>
        <p:blipFill>
          <a:blip r:embed="rId2"/>
          <a:srcRect l="43271" t="11902" r="344"/>
          <a:stretch>
            <a:fillRect/>
          </a:stretch>
        </p:blipFill>
        <p:spPr>
          <a:xfrm>
            <a:off x="948332" y="787905"/>
            <a:ext cx="11108200" cy="5386271"/>
          </a:xfrm>
          <a:prstGeom prst="rect">
            <a:avLst/>
          </a:prstGeom>
          <a:ln w="12700">
            <a:miter lim="400000"/>
          </a:ln>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In the inscription, Balaam is called “son of Beor” and “a seer of the gods.” The prophecy refers to the goddess Ishtar, divination and curses and other and magical practices, which fits the biblical description of Balaam."/>
          <p:cNvSpPr txBox="1"/>
          <p:nvPr/>
        </p:nvSpPr>
        <p:spPr>
          <a:xfrm>
            <a:off x="1208051" y="6376911"/>
            <a:ext cx="10588698" cy="31748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In the inscription, Balaam is called “son of Beor” and “a seer of the gods.” The prophecy refers to the goddess Ishtar, divination and curses and other and magical practices, which fits the biblical description of Balaam.</a:t>
            </a:r>
          </a:p>
        </p:txBody>
      </p:sp>
      <p:pic>
        <p:nvPicPr>
          <p:cNvPr id="463" name="iu.jpeg" descr="iu.jpeg"/>
          <p:cNvPicPr>
            <a:picLocks noChangeAspect="1"/>
          </p:cNvPicPr>
          <p:nvPr/>
        </p:nvPicPr>
        <p:blipFill>
          <a:blip r:embed="rId2"/>
          <a:srcRect t="9941" b="9941"/>
          <a:stretch>
            <a:fillRect/>
          </a:stretch>
        </p:blipFill>
        <p:spPr>
          <a:xfrm>
            <a:off x="1809750" y="514761"/>
            <a:ext cx="9385118" cy="5639365"/>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5" name="bible-archeology-balaam-son-of-beor-inscription-tell-deir-alla-succoth-pethor-book-of-balaam-museum-section1-section2-insitu-drawing.jpg" descr="bible-archeology-balaam-son-of-beor-inscription-tell-deir-alla-succoth-pethor-book-of-balaam-museum-section1-section2-insitu-drawing.jpg"/>
          <p:cNvPicPr>
            <a:picLocks noChangeAspect="1"/>
          </p:cNvPicPr>
          <p:nvPr/>
        </p:nvPicPr>
        <p:blipFill>
          <a:blip r:embed="rId2"/>
          <a:stretch>
            <a:fillRect/>
          </a:stretch>
        </p:blipFill>
        <p:spPr>
          <a:xfrm>
            <a:off x="863598" y="1153793"/>
            <a:ext cx="11277604" cy="7471414"/>
          </a:xfrm>
          <a:prstGeom prst="rect">
            <a:avLst/>
          </a:prstGeom>
          <a:ln w="12700">
            <a:miter lim="400000"/>
          </a:ln>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Fragments of the Balaam  inscription in the Jordan Archaeological Museum in Amman"/>
          <p:cNvSpPr txBox="1"/>
          <p:nvPr/>
        </p:nvSpPr>
        <p:spPr>
          <a:xfrm>
            <a:off x="1395412" y="7953500"/>
            <a:ext cx="10213976" cy="24805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Fragments of the Balaam  inscription in the Jordan Archaeological Museum in Amman</a:t>
            </a:r>
          </a:p>
        </p:txBody>
      </p:sp>
      <p:pic>
        <p:nvPicPr>
          <p:cNvPr id="468" name="balaam-inscription-2.jpg" descr="balaam-inscription-2.jpg"/>
          <p:cNvPicPr>
            <a:picLocks noChangeAspect="1"/>
          </p:cNvPicPr>
          <p:nvPr/>
        </p:nvPicPr>
        <p:blipFill>
          <a:blip r:embed="rId2"/>
          <a:stretch>
            <a:fillRect/>
          </a:stretch>
        </p:blipFill>
        <p:spPr>
          <a:xfrm>
            <a:off x="1130531" y="599455"/>
            <a:ext cx="10743738" cy="7141427"/>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Tribal Division East of Jordan…"/>
          <p:cNvSpPr txBox="1"/>
          <p:nvPr/>
        </p:nvSpPr>
        <p:spPr>
          <a:xfrm>
            <a:off x="831657" y="1099198"/>
            <a:ext cx="3682776" cy="89312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Tribal Division East of Jordan</a:t>
            </a:r>
          </a:p>
          <a:p>
            <a:pPr algn="l">
              <a:lnSpc>
                <a:spcPct val="110000"/>
              </a:lnSpc>
              <a:defRPr sz="3400" cap="none">
                <a:solidFill>
                  <a:srgbClr val="94E3FE"/>
                </a:solidFill>
              </a:defRPr>
            </a:pPr>
            <a:endParaRPr/>
          </a:p>
          <a:p>
            <a:pPr algn="l">
              <a:lnSpc>
                <a:spcPct val="110000"/>
              </a:lnSpc>
              <a:defRPr sz="3400" cap="none">
                <a:solidFill>
                  <a:srgbClr val="94E3FE"/>
                </a:solidFill>
              </a:defRPr>
            </a:pPr>
            <a:r>
              <a:t>Reuben, Gad, and half the tribe of Manassah were given land east of Jordan that was captured from Og and Sihon (Nu. 32).</a:t>
            </a:r>
          </a:p>
        </p:txBody>
      </p:sp>
      <p:pic>
        <p:nvPicPr>
          <p:cNvPr id="471" name="29-Israel - 12 tribes.jpg" descr="29-Israel - 12 tribes.jpg"/>
          <p:cNvPicPr>
            <a:picLocks noChangeAspect="1"/>
          </p:cNvPicPr>
          <p:nvPr/>
        </p:nvPicPr>
        <p:blipFill>
          <a:blip r:embed="rId2"/>
          <a:srcRect l="26212" r="20470"/>
          <a:stretch>
            <a:fillRect/>
          </a:stretch>
        </p:blipFill>
        <p:spPr>
          <a:xfrm>
            <a:off x="5303837" y="677267"/>
            <a:ext cx="6933804" cy="8398934"/>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The Extent of the Promised Land…"/>
          <p:cNvSpPr txBox="1"/>
          <p:nvPr/>
        </p:nvSpPr>
        <p:spPr>
          <a:xfrm>
            <a:off x="933257" y="972198"/>
            <a:ext cx="3682776" cy="89312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The Extent of the Promised Land</a:t>
            </a:r>
          </a:p>
          <a:p>
            <a:pPr algn="l">
              <a:lnSpc>
                <a:spcPct val="110000"/>
              </a:lnSpc>
              <a:defRPr sz="3400" cap="none">
                <a:solidFill>
                  <a:srgbClr val="94E3FE"/>
                </a:solidFill>
              </a:defRPr>
            </a:pPr>
            <a:endParaRPr/>
          </a:p>
          <a:p>
            <a:pPr algn="l">
              <a:lnSpc>
                <a:spcPct val="110000"/>
              </a:lnSpc>
              <a:defRPr sz="3400" cap="none">
                <a:solidFill>
                  <a:srgbClr val="94E3FE"/>
                </a:solidFill>
              </a:defRPr>
            </a:pPr>
            <a:r>
              <a:t>In Numbers 34, God described the boundaries of the land He had given them. Solomon’s kingdom extended across the full territory.</a:t>
            </a:r>
          </a:p>
        </p:txBody>
      </p:sp>
      <p:pic>
        <p:nvPicPr>
          <p:cNvPr id="474" name="19 The Kingdom of Solomon.jpeg" descr="19 The Kingdom of Solomon.jpeg"/>
          <p:cNvPicPr>
            <a:picLocks noChangeAspect="1"/>
          </p:cNvPicPr>
          <p:nvPr/>
        </p:nvPicPr>
        <p:blipFill>
          <a:blip r:embed="rId2"/>
          <a:stretch>
            <a:fillRect/>
          </a:stretch>
        </p:blipFill>
        <p:spPr>
          <a:xfrm>
            <a:off x="5862339" y="660614"/>
            <a:ext cx="6343330" cy="8457772"/>
          </a:xfrm>
          <a:prstGeom prst="rect">
            <a:avLst/>
          </a:prstGeom>
          <a:ln w="12700">
            <a:miter lim="400000"/>
          </a:ln>
        </p:spPr>
      </p:pic>
      <p:sp>
        <p:nvSpPr>
          <p:cNvPr id="475" name="© Knowing the Bible"/>
          <p:cNvSpPr txBox="1"/>
          <p:nvPr/>
        </p:nvSpPr>
        <p:spPr>
          <a:xfrm>
            <a:off x="8431212" y="8411719"/>
            <a:ext cx="4140598"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
        <p:nvSpPr>
          <p:cNvPr id="476" name="euphrates"/>
          <p:cNvSpPr txBox="1"/>
          <p:nvPr/>
        </p:nvSpPr>
        <p:spPr>
          <a:xfrm>
            <a:off x="9571093" y="873720"/>
            <a:ext cx="2727214"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000000"/>
                </a:solidFill>
              </a:defRPr>
            </a:lvl1pPr>
          </a:lstStyle>
          <a:p>
            <a:r>
              <a:t>euphrates</a:t>
            </a:r>
          </a:p>
        </p:txBody>
      </p:sp>
      <p:sp>
        <p:nvSpPr>
          <p:cNvPr id="477" name="river egypt"/>
          <p:cNvSpPr txBox="1"/>
          <p:nvPr/>
        </p:nvSpPr>
        <p:spPr>
          <a:xfrm>
            <a:off x="5405493" y="7318970"/>
            <a:ext cx="2727214" cy="10281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000000"/>
                </a:solidFill>
              </a:defRPr>
            </a:lvl1pPr>
          </a:lstStyle>
          <a:p>
            <a:r>
              <a:t>river egypt</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God gave Moses a restatement of the law that is recorded in DEUTERONOMY.…"/>
          <p:cNvSpPr txBox="1"/>
          <p:nvPr/>
        </p:nvSpPr>
        <p:spPr>
          <a:xfrm>
            <a:off x="649231" y="1216524"/>
            <a:ext cx="5263927" cy="77805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54990">
              <a:lnSpc>
                <a:spcPct val="110000"/>
              </a:lnSpc>
              <a:defRPr sz="3230" cap="none">
                <a:solidFill>
                  <a:srgbClr val="94E3FE"/>
                </a:solidFill>
              </a:defRPr>
            </a:pPr>
            <a:r>
              <a:t>God gave Moses </a:t>
            </a:r>
            <a:r>
              <a:rPr>
                <a:solidFill>
                  <a:srgbClr val="FFFFFF"/>
                </a:solidFill>
              </a:rPr>
              <a:t>a restatement of the law that is recorded in DEUTERONOMY</a:t>
            </a:r>
            <a:r>
              <a:t>.</a:t>
            </a:r>
          </a:p>
          <a:p>
            <a:pPr algn="l" defTabSz="554990">
              <a:lnSpc>
                <a:spcPct val="110000"/>
              </a:lnSpc>
              <a:defRPr sz="3230" cap="none">
                <a:solidFill>
                  <a:srgbClr val="94E3FE"/>
                </a:solidFill>
              </a:defRPr>
            </a:pPr>
            <a:endParaRPr/>
          </a:p>
          <a:p>
            <a:pPr algn="l" defTabSz="554990">
              <a:lnSpc>
                <a:spcPct val="110000"/>
              </a:lnSpc>
              <a:defRPr sz="3230" cap="none">
                <a:solidFill>
                  <a:srgbClr val="94E3FE"/>
                </a:solidFill>
              </a:defRPr>
            </a:pPr>
            <a:r>
              <a:rPr i="1"/>
              <a:t>Deuteronomy</a:t>
            </a:r>
            <a:r>
              <a:t> in Greek is </a:t>
            </a:r>
            <a:r>
              <a:rPr i="1"/>
              <a:t>deuteros nomos</a:t>
            </a:r>
            <a:r>
              <a:t>, meaning “second law.” The old generation had died in the wilderness, and God instructed Moses to repeat the law to the new generation before they entered the land of Canaan.</a:t>
            </a:r>
          </a:p>
        </p:txBody>
      </p:sp>
      <p:grpSp>
        <p:nvGrpSpPr>
          <p:cNvPr id="482" name="Map-of-the-Nephilim-Giants-in-Canaan-e1501497060205.jpg"/>
          <p:cNvGrpSpPr/>
          <p:nvPr/>
        </p:nvGrpSpPr>
        <p:grpSpPr>
          <a:xfrm>
            <a:off x="6051336" y="1230428"/>
            <a:ext cx="6150908" cy="6633649"/>
            <a:chOff x="0" y="0"/>
            <a:chExt cx="6150906" cy="6633647"/>
          </a:xfrm>
        </p:grpSpPr>
        <p:pic>
          <p:nvPicPr>
            <p:cNvPr id="481" name="Map-of-the-Nephilim-Giants-in-Canaan-e1501497060205.jpg" descr="Map-of-the-Nephilim-Giants-in-Canaan-e1501497060205.jpg"/>
            <p:cNvPicPr>
              <a:picLocks noChangeAspect="1"/>
            </p:cNvPicPr>
            <p:nvPr/>
          </p:nvPicPr>
          <p:blipFill>
            <a:blip r:embed="rId2"/>
            <a:srcRect l="43520" t="46624" r="264" b="7645"/>
            <a:stretch>
              <a:fillRect/>
            </a:stretch>
          </p:blipFill>
          <p:spPr>
            <a:xfrm>
              <a:off x="76200" y="63500"/>
              <a:ext cx="6011207" cy="6493948"/>
            </a:xfrm>
            <a:prstGeom prst="rect">
              <a:avLst/>
            </a:prstGeom>
            <a:ln>
              <a:noFill/>
            </a:ln>
            <a:effectLst/>
          </p:spPr>
        </p:pic>
        <p:pic>
          <p:nvPicPr>
            <p:cNvPr id="480" name="Map-of-the-Nephilim-Giants-in-Canaan-e1501497060205.jpg" descr="Map-of-the-Nephilim-Giants-in-Canaan-e1501497060205.jpg"/>
            <p:cNvPicPr>
              <a:picLocks/>
            </p:cNvPicPr>
            <p:nvPr/>
          </p:nvPicPr>
          <p:blipFill>
            <a:blip r:embed="rId3"/>
            <a:stretch>
              <a:fillRect/>
            </a:stretch>
          </p:blipFill>
          <p:spPr>
            <a:xfrm>
              <a:off x="0" y="0"/>
              <a:ext cx="6150907" cy="6633648"/>
            </a:xfrm>
            <a:prstGeom prst="rect">
              <a:avLst/>
            </a:prstGeom>
            <a:effectLst/>
          </p:spPr>
        </p:pic>
      </p:grpSp>
      <p:sp>
        <p:nvSpPr>
          <p:cNvPr id="483" name="plains of moab"/>
          <p:cNvSpPr txBox="1"/>
          <p:nvPr/>
        </p:nvSpPr>
        <p:spPr>
          <a:xfrm>
            <a:off x="8275693" y="2544185"/>
            <a:ext cx="2727214" cy="10780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400">
                <a:solidFill>
                  <a:srgbClr val="000000"/>
                </a:solidFill>
              </a:defRPr>
            </a:lvl1pPr>
          </a:lstStyle>
          <a:p>
            <a:r>
              <a:t>plains of moab</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Deuteronomy 28 is an amazing prophecy that describes Israel’s entire history from that time until today. Moses saw the destruction of Israel’s cities by great foreign powers, her disbursal throughout the earth, and her terrible sufferings as judgments of"/>
          <p:cNvSpPr txBox="1"/>
          <p:nvPr/>
        </p:nvSpPr>
        <p:spPr>
          <a:xfrm>
            <a:off x="877831" y="1203824"/>
            <a:ext cx="4567114" cy="73459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54990">
              <a:lnSpc>
                <a:spcPct val="110000"/>
              </a:lnSpc>
              <a:defRPr sz="3230" cap="none">
                <a:solidFill>
                  <a:srgbClr val="94E3FE"/>
                </a:solidFill>
              </a:defRPr>
            </a:pPr>
            <a:r>
              <a:rPr>
                <a:solidFill>
                  <a:srgbClr val="FFFFFF"/>
                </a:solidFill>
              </a:rPr>
              <a:t>Deuteronomy 28 is an amazing prophecy</a:t>
            </a:r>
            <a:r>
              <a:t> that describes Israel’s entire history from that time until today. Moses saw the destruction of Israel’s cities by great foreign powers, her disbursal throughout the earth, and her terrible sufferings as judgments of God for her sin.</a:t>
            </a:r>
          </a:p>
        </p:txBody>
      </p:sp>
      <p:pic>
        <p:nvPicPr>
          <p:cNvPr id="486" name="67.jpeg" descr="67.jpeg"/>
          <p:cNvPicPr>
            <a:picLocks noChangeAspect="1"/>
          </p:cNvPicPr>
          <p:nvPr/>
        </p:nvPicPr>
        <p:blipFill>
          <a:blip r:embed="rId2"/>
          <a:stretch>
            <a:fillRect/>
          </a:stretch>
        </p:blipFill>
        <p:spPr>
          <a:xfrm>
            <a:off x="5847275" y="1286577"/>
            <a:ext cx="5632661" cy="7704264"/>
          </a:xfrm>
          <a:prstGeom prst="rect">
            <a:avLst/>
          </a:prstGeom>
          <a:ln w="12700">
            <a:miter lim="400000"/>
          </a:ln>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 and ye shall be plucked from off the land whither thou goest to possess it. … And the LORD shall scatter thee among all people, from the one end of the earth even unto the other … And among these nations shalt thou find no ease, neither shall the sole"/>
          <p:cNvSpPr txBox="1"/>
          <p:nvPr/>
        </p:nvSpPr>
        <p:spPr>
          <a:xfrm>
            <a:off x="827031" y="1052076"/>
            <a:ext cx="5353224" cy="85409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defTabSz="537463">
              <a:lnSpc>
                <a:spcPct val="110000"/>
              </a:lnSpc>
              <a:defRPr sz="3128" cap="none">
                <a:solidFill>
                  <a:srgbClr val="FFFFFF"/>
                </a:solidFill>
              </a:defRPr>
            </a:lvl1pPr>
          </a:lstStyle>
          <a:p>
            <a:r>
              <a:t>“… and ye shall be plucked from off the land whither thou goest to possess it. … And the LORD shall scatter thee among all people, from the one end of the earth even unto the other … And among these nations shalt thou find no ease, neither shall the sole of thy foot have rest: but the LORD shall give thee there a trembling heart, and failing of eyes, and sorrow of mind” (De. 28:63, 64, 65).</a:t>
            </a:r>
          </a:p>
        </p:txBody>
      </p:sp>
      <p:grpSp>
        <p:nvGrpSpPr>
          <p:cNvPr id="491" name="Image"/>
          <p:cNvGrpSpPr/>
          <p:nvPr/>
        </p:nvGrpSpPr>
        <p:grpSpPr>
          <a:xfrm>
            <a:off x="6623843" y="1102171"/>
            <a:ext cx="5705102" cy="7549258"/>
            <a:chOff x="0" y="0"/>
            <a:chExt cx="5705100" cy="7549257"/>
          </a:xfrm>
        </p:grpSpPr>
        <p:pic>
          <p:nvPicPr>
            <p:cNvPr id="490" name="Image" descr="Image"/>
            <p:cNvPicPr>
              <a:picLocks noChangeAspect="1"/>
            </p:cNvPicPr>
            <p:nvPr/>
          </p:nvPicPr>
          <p:blipFill>
            <a:blip r:embed="rId2"/>
            <a:srcRect r="15320"/>
            <a:stretch>
              <a:fillRect/>
            </a:stretch>
          </p:blipFill>
          <p:spPr>
            <a:xfrm>
              <a:off x="76200" y="63500"/>
              <a:ext cx="5565401" cy="7409558"/>
            </a:xfrm>
            <a:prstGeom prst="rect">
              <a:avLst/>
            </a:prstGeom>
            <a:ln>
              <a:noFill/>
            </a:ln>
            <a:effectLst/>
          </p:spPr>
        </p:pic>
        <p:pic>
          <p:nvPicPr>
            <p:cNvPr id="489" name="Image" descr="Image"/>
            <p:cNvPicPr>
              <a:picLocks/>
            </p:cNvPicPr>
            <p:nvPr/>
          </p:nvPicPr>
          <p:blipFill>
            <a:blip r:embed="rId3"/>
            <a:stretch>
              <a:fillRect/>
            </a:stretch>
          </p:blipFill>
          <p:spPr>
            <a:xfrm>
              <a:off x="0" y="-1"/>
              <a:ext cx="5705101" cy="7549259"/>
            </a:xfrm>
            <a:prstGeom prst="rect">
              <a:avLst/>
            </a:prstGeom>
            <a:effectLst/>
          </p:spPr>
        </p:pic>
      </p:gr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Deuteronomy 30 is a prophecy of Israel’s repentance and restoration."/>
          <p:cNvSpPr txBox="1"/>
          <p:nvPr/>
        </p:nvSpPr>
        <p:spPr>
          <a:xfrm>
            <a:off x="903231" y="1546724"/>
            <a:ext cx="4567114" cy="73459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Deuteronomy 30 is a prophecy of Israel’s repentance and restoration.</a:t>
            </a:r>
          </a:p>
        </p:txBody>
      </p:sp>
      <p:pic>
        <p:nvPicPr>
          <p:cNvPr id="494" name="DSC_6501.jpeg" descr="DSC_6501.jpeg"/>
          <p:cNvPicPr>
            <a:picLocks/>
          </p:cNvPicPr>
          <p:nvPr/>
        </p:nvPicPr>
        <p:blipFill>
          <a:blip r:embed="rId2"/>
          <a:stretch>
            <a:fillRect/>
          </a:stretch>
        </p:blipFill>
        <p:spPr>
          <a:xfrm>
            <a:off x="5918200" y="1479550"/>
            <a:ext cx="6007100" cy="6279657"/>
          </a:xfrm>
          <a:prstGeom prst="rect">
            <a:avLst/>
          </a:prstGeom>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 name="“That then the LORD thy God will turn thy captivity, and have compassion upon thee, and will return and gather thee from all the nations, whither the LORD thy God hath scattered thee … And the LORD thy God will circumcise thine heart, and the heart of th"/>
          <p:cNvSpPr txBox="1"/>
          <p:nvPr/>
        </p:nvSpPr>
        <p:spPr>
          <a:xfrm>
            <a:off x="1004831" y="1203824"/>
            <a:ext cx="4567114" cy="73459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defTabSz="543305">
              <a:lnSpc>
                <a:spcPct val="110000"/>
              </a:lnSpc>
              <a:defRPr sz="3162" cap="none">
                <a:solidFill>
                  <a:srgbClr val="FFFFFF"/>
                </a:solidFill>
              </a:defRPr>
            </a:lvl1pPr>
          </a:lstStyle>
          <a:p>
            <a:r>
              <a:t>“That then the LORD thy God will turn thy captivity, and have compassion upon thee, and will return and gather thee from all the nations, whither the LORD thy God hath scattered thee … And the LORD thy God will circumcise thine heart, and the heart of thy seed, to love the LORD thy God” (De. 30:3).</a:t>
            </a:r>
          </a:p>
        </p:txBody>
      </p:sp>
      <p:grpSp>
        <p:nvGrpSpPr>
          <p:cNvPr id="499" name="Map-of-the-Nephilim-Giants-in-Canaan-e1501497060205.jpg"/>
          <p:cNvGrpSpPr/>
          <p:nvPr/>
        </p:nvGrpSpPr>
        <p:grpSpPr>
          <a:xfrm>
            <a:off x="6051336" y="1230428"/>
            <a:ext cx="6150908" cy="6633649"/>
            <a:chOff x="0" y="0"/>
            <a:chExt cx="6150906" cy="6633647"/>
          </a:xfrm>
        </p:grpSpPr>
        <p:pic>
          <p:nvPicPr>
            <p:cNvPr id="498" name="Map-of-the-Nephilim-Giants-in-Canaan-e1501497060205.jpg" descr="Map-of-the-Nephilim-Giants-in-Canaan-e1501497060205.jpg"/>
            <p:cNvPicPr>
              <a:picLocks noChangeAspect="1"/>
            </p:cNvPicPr>
            <p:nvPr/>
          </p:nvPicPr>
          <p:blipFill>
            <a:blip r:embed="rId2"/>
            <a:srcRect l="43520" t="46624" r="264" b="7645"/>
            <a:stretch>
              <a:fillRect/>
            </a:stretch>
          </p:blipFill>
          <p:spPr>
            <a:xfrm>
              <a:off x="76200" y="63500"/>
              <a:ext cx="6011207" cy="6493948"/>
            </a:xfrm>
            <a:prstGeom prst="rect">
              <a:avLst/>
            </a:prstGeom>
            <a:ln>
              <a:noFill/>
            </a:ln>
            <a:effectLst/>
          </p:spPr>
        </p:pic>
        <p:pic>
          <p:nvPicPr>
            <p:cNvPr id="497" name="Map-of-the-Nephilim-Giants-in-Canaan-e1501497060205.jpg" descr="Map-of-the-Nephilim-Giants-in-Canaan-e1501497060205.jpg"/>
            <p:cNvPicPr>
              <a:picLocks/>
            </p:cNvPicPr>
            <p:nvPr/>
          </p:nvPicPr>
          <p:blipFill>
            <a:blip r:embed="rId3"/>
            <a:stretch>
              <a:fillRect/>
            </a:stretch>
          </p:blipFill>
          <p:spPr>
            <a:xfrm>
              <a:off x="0" y="0"/>
              <a:ext cx="6150907" cy="6633648"/>
            </a:xfrm>
            <a:prstGeom prst="rect">
              <a:avLst/>
            </a:prstGeom>
            <a:effectLst/>
          </p:spPr>
        </p:pic>
      </p:gr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 name="God appointed Joshua to lead Israel into the land (De. 31:1-8)."/>
          <p:cNvSpPr txBox="1"/>
          <p:nvPr/>
        </p:nvSpPr>
        <p:spPr>
          <a:xfrm>
            <a:off x="725431" y="1191124"/>
            <a:ext cx="3708971" cy="73967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God appointed </a:t>
            </a:r>
            <a:r>
              <a:rPr>
                <a:solidFill>
                  <a:srgbClr val="FFFFFF"/>
                </a:solidFill>
              </a:rPr>
              <a:t>Joshua</a:t>
            </a:r>
            <a:r>
              <a:t> to lead Israel into the land (De. 31:1-8).</a:t>
            </a:r>
          </a:p>
        </p:txBody>
      </p:sp>
      <p:grpSp>
        <p:nvGrpSpPr>
          <p:cNvPr id="504" name="joshua-and-the-characteristics-of-jewish-leadership.jpg"/>
          <p:cNvGrpSpPr/>
          <p:nvPr/>
        </p:nvGrpSpPr>
        <p:grpSpPr>
          <a:xfrm>
            <a:off x="4803263" y="1154228"/>
            <a:ext cx="7566633" cy="6633649"/>
            <a:chOff x="0" y="0"/>
            <a:chExt cx="7566631" cy="6633647"/>
          </a:xfrm>
        </p:grpSpPr>
        <p:pic>
          <p:nvPicPr>
            <p:cNvPr id="503" name="joshua-and-the-characteristics-of-jewish-leadership.jpg" descr="joshua-and-the-characteristics-of-jewish-leadership.jpg"/>
            <p:cNvPicPr>
              <a:picLocks noChangeAspect="1"/>
            </p:cNvPicPr>
            <p:nvPr/>
          </p:nvPicPr>
          <p:blipFill>
            <a:blip r:embed="rId2"/>
            <a:srcRect r="14415"/>
            <a:stretch>
              <a:fillRect/>
            </a:stretch>
          </p:blipFill>
          <p:spPr>
            <a:xfrm>
              <a:off x="76200" y="63500"/>
              <a:ext cx="7426932" cy="6493948"/>
            </a:xfrm>
            <a:prstGeom prst="rect">
              <a:avLst/>
            </a:prstGeom>
            <a:ln>
              <a:noFill/>
            </a:ln>
            <a:effectLst/>
          </p:spPr>
        </p:pic>
        <p:pic>
          <p:nvPicPr>
            <p:cNvPr id="502" name="joshua-and-the-characteristics-of-jewish-leadership.jpg" descr="joshua-and-the-characteristics-of-jewish-leadership.jpg"/>
            <p:cNvPicPr>
              <a:picLocks/>
            </p:cNvPicPr>
            <p:nvPr/>
          </p:nvPicPr>
          <p:blipFill>
            <a:blip r:embed="rId3"/>
            <a:stretch>
              <a:fillRect/>
            </a:stretch>
          </p:blipFill>
          <p:spPr>
            <a:xfrm>
              <a:off x="0" y="0"/>
              <a:ext cx="7566632" cy="6633648"/>
            </a:xfrm>
            <a:prstGeom prst="rect">
              <a:avLst/>
            </a:prstGeom>
            <a:effectLst/>
          </p:spPr>
        </p:pic>
      </p:gr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Joshua was God’s choice and was called by name (Nu. 27:18). Moses did not call him."/>
          <p:cNvSpPr txBox="1"/>
          <p:nvPr/>
        </p:nvSpPr>
        <p:spPr>
          <a:xfrm>
            <a:off x="831657" y="1302398"/>
            <a:ext cx="3682776" cy="89312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Joshua was God’s choice and was called by name (Nu. 27:18). Moses did not call him.</a:t>
            </a:r>
          </a:p>
        </p:txBody>
      </p:sp>
      <p:grpSp>
        <p:nvGrpSpPr>
          <p:cNvPr id="509" name="joshua-and-the-characteristics-of-jewish-leadership.jpg"/>
          <p:cNvGrpSpPr/>
          <p:nvPr/>
        </p:nvGrpSpPr>
        <p:grpSpPr>
          <a:xfrm>
            <a:off x="4803263" y="1154228"/>
            <a:ext cx="7566633" cy="6633649"/>
            <a:chOff x="0" y="0"/>
            <a:chExt cx="7566631" cy="6633647"/>
          </a:xfrm>
        </p:grpSpPr>
        <p:pic>
          <p:nvPicPr>
            <p:cNvPr id="508" name="joshua-and-the-characteristics-of-jewish-leadership.jpg" descr="joshua-and-the-characteristics-of-jewish-leadership.jpg"/>
            <p:cNvPicPr>
              <a:picLocks noChangeAspect="1"/>
            </p:cNvPicPr>
            <p:nvPr/>
          </p:nvPicPr>
          <p:blipFill>
            <a:blip r:embed="rId2"/>
            <a:srcRect r="14415"/>
            <a:stretch>
              <a:fillRect/>
            </a:stretch>
          </p:blipFill>
          <p:spPr>
            <a:xfrm>
              <a:off x="76200" y="63500"/>
              <a:ext cx="7426932" cy="6493948"/>
            </a:xfrm>
            <a:prstGeom prst="rect">
              <a:avLst/>
            </a:prstGeom>
            <a:ln>
              <a:noFill/>
            </a:ln>
            <a:effectLst/>
          </p:spPr>
        </p:pic>
        <p:pic>
          <p:nvPicPr>
            <p:cNvPr id="507" name="joshua-and-the-characteristics-of-jewish-leadership.jpg" descr="joshua-and-the-characteristics-of-jewish-leadership.jpg"/>
            <p:cNvPicPr>
              <a:picLocks/>
            </p:cNvPicPr>
            <p:nvPr/>
          </p:nvPicPr>
          <p:blipFill>
            <a:blip r:embed="rId3"/>
            <a:stretch>
              <a:fillRect/>
            </a:stretch>
          </p:blipFill>
          <p:spPr>
            <a:xfrm>
              <a:off x="0" y="0"/>
              <a:ext cx="7566632" cy="6633648"/>
            </a:xfrm>
            <a:prstGeom prst="rect">
              <a:avLst/>
            </a:prstGeom>
            <a:effectLst/>
          </p:spPr>
        </p:pic>
      </p:gr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Joshua had proven himself faithful for 40 years. See 1 Ti. 3:10, “let these first also be proven.”…"/>
          <p:cNvSpPr txBox="1"/>
          <p:nvPr/>
        </p:nvSpPr>
        <p:spPr>
          <a:xfrm>
            <a:off x="1271924" y="989131"/>
            <a:ext cx="3682776" cy="89312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Joshua had proven himself faithful for 40 years. See 1 Ti. 3:10, “let these first also be proven.” </a:t>
            </a:r>
          </a:p>
          <a:p>
            <a:pPr algn="l">
              <a:lnSpc>
                <a:spcPct val="110000"/>
              </a:lnSpc>
              <a:defRPr sz="3400" cap="none">
                <a:solidFill>
                  <a:srgbClr val="94E3FE"/>
                </a:solidFill>
              </a:defRPr>
            </a:pPr>
            <a:endParaRPr/>
          </a:p>
          <a:p>
            <a:pPr algn="l">
              <a:lnSpc>
                <a:spcPct val="110000"/>
              </a:lnSpc>
              <a:defRPr sz="3400" cap="none">
                <a:solidFill>
                  <a:srgbClr val="94E3FE"/>
                </a:solidFill>
              </a:defRPr>
            </a:pPr>
            <a:r>
              <a:t>Joshua was with Moses on Mt. Sinai (Ex. 24:13); </a:t>
            </a:r>
          </a:p>
        </p:txBody>
      </p:sp>
      <p:pic>
        <p:nvPicPr>
          <p:cNvPr id="512" name="moses-and-joshua-descend-from-mount-sinai_u-L-P9URN30.jpg" descr="moses-and-joshua-descend-from-mount-sinai_u-L-P9URN30.jpg"/>
          <p:cNvPicPr>
            <a:picLocks noChangeAspect="1"/>
          </p:cNvPicPr>
          <p:nvPr/>
        </p:nvPicPr>
        <p:blipFill>
          <a:blip r:embed="rId2"/>
          <a:srcRect l="11309" t="9063" r="11420" b="6900"/>
          <a:stretch>
            <a:fillRect/>
          </a:stretch>
        </p:blipFill>
        <p:spPr>
          <a:xfrm>
            <a:off x="5980073" y="846666"/>
            <a:ext cx="5353090" cy="7771806"/>
          </a:xfrm>
          <a:prstGeom prst="rect">
            <a:avLst/>
          </a:prstGeom>
          <a:ln w="12700">
            <a:miter lim="400000"/>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Joshua led the battle against Amalak (Ex. 17:9)."/>
          <p:cNvSpPr txBox="1"/>
          <p:nvPr/>
        </p:nvSpPr>
        <p:spPr>
          <a:xfrm>
            <a:off x="1127990" y="1251598"/>
            <a:ext cx="3682777" cy="89312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Joshua led the battle against Amalak (Ex. 17:9).</a:t>
            </a:r>
          </a:p>
        </p:txBody>
      </p:sp>
      <p:grpSp>
        <p:nvGrpSpPr>
          <p:cNvPr id="517" name="www-St-Takla-org--Bible-Slides-joshua-540.jpg"/>
          <p:cNvGrpSpPr/>
          <p:nvPr/>
        </p:nvGrpSpPr>
        <p:grpSpPr>
          <a:xfrm>
            <a:off x="5434974" y="1234628"/>
            <a:ext cx="6418455" cy="5659706"/>
            <a:chOff x="0" y="0"/>
            <a:chExt cx="6418454" cy="5659705"/>
          </a:xfrm>
        </p:grpSpPr>
        <p:pic>
          <p:nvPicPr>
            <p:cNvPr id="516" name="www-St-Takla-org--Bible-Slides-joshua-540.jpg" descr="www-St-Takla-org--Bible-Slides-joshua-540.jpg"/>
            <p:cNvPicPr>
              <a:picLocks noChangeAspect="1"/>
            </p:cNvPicPr>
            <p:nvPr/>
          </p:nvPicPr>
          <p:blipFill>
            <a:blip r:embed="rId2"/>
            <a:srcRect l="16142" t="4556" r="10537"/>
            <a:stretch>
              <a:fillRect/>
            </a:stretch>
          </p:blipFill>
          <p:spPr>
            <a:xfrm>
              <a:off x="76200" y="63500"/>
              <a:ext cx="6278755" cy="5520006"/>
            </a:xfrm>
            <a:prstGeom prst="rect">
              <a:avLst/>
            </a:prstGeom>
            <a:ln>
              <a:noFill/>
            </a:ln>
            <a:effectLst/>
          </p:spPr>
        </p:pic>
        <p:pic>
          <p:nvPicPr>
            <p:cNvPr id="515" name="www-St-Takla-org--Bible-Slides-joshua-540.jpg" descr="www-St-Takla-org--Bible-Slides-joshua-540.jpg"/>
            <p:cNvPicPr>
              <a:picLocks/>
            </p:cNvPicPr>
            <p:nvPr/>
          </p:nvPicPr>
          <p:blipFill>
            <a:blip r:embed="rId3"/>
            <a:stretch>
              <a:fillRect/>
            </a:stretch>
          </p:blipFill>
          <p:spPr>
            <a:xfrm>
              <a:off x="0" y="-1"/>
              <a:ext cx="6418455" cy="5659707"/>
            </a:xfrm>
            <a:prstGeom prst="rect">
              <a:avLst/>
            </a:prstGeom>
            <a:effectLst/>
          </p:spPr>
        </p:pic>
      </p:gr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Joshua loved to spend time in the tabernacle. “And the LORD spake unto Moses face to face, as a man speaketh unto his friend. And he turned again into the camp: but his servant Joshua, the son of Nun, a young man, departed not out of the tabernacle” (Ex."/>
          <p:cNvSpPr txBox="1"/>
          <p:nvPr/>
        </p:nvSpPr>
        <p:spPr>
          <a:xfrm>
            <a:off x="975590" y="1144987"/>
            <a:ext cx="4750238" cy="7489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78358">
              <a:lnSpc>
                <a:spcPct val="110000"/>
              </a:lnSpc>
              <a:defRPr sz="3366" cap="none">
                <a:solidFill>
                  <a:srgbClr val="94E3FE"/>
                </a:solidFill>
              </a:defRPr>
            </a:pPr>
            <a:r>
              <a:t>Joshua loved to spend time in the tabernacle. </a:t>
            </a:r>
            <a:r>
              <a:rPr>
                <a:solidFill>
                  <a:srgbClr val="FFFFFF"/>
                </a:solidFill>
              </a:rPr>
              <a:t>“And the LORD spake unto Moses face to face, as a man speaketh unto his friend. And he turned again into the camp: but his servant Joshua, the son of Nun, a young man, departed not out of the tabernacle” (Ex. 33:11).</a:t>
            </a:r>
          </a:p>
        </p:txBody>
      </p:sp>
      <p:grpSp>
        <p:nvGrpSpPr>
          <p:cNvPr id="522" name="obltg5-b88771805z.120160808114301000gkni4133.10.jpg"/>
          <p:cNvGrpSpPr/>
          <p:nvPr/>
        </p:nvGrpSpPr>
        <p:grpSpPr>
          <a:xfrm>
            <a:off x="5712711" y="3692494"/>
            <a:ext cx="6171322" cy="5301051"/>
            <a:chOff x="0" y="0"/>
            <a:chExt cx="6171321" cy="5301050"/>
          </a:xfrm>
        </p:grpSpPr>
        <p:pic>
          <p:nvPicPr>
            <p:cNvPr id="521" name="obltg5-b88771805z.120160808114301000gkni4133.10.jpg" descr="obltg5-b88771805z.120160808114301000gkni4133.10.jpg"/>
            <p:cNvPicPr>
              <a:picLocks noChangeAspect="1"/>
            </p:cNvPicPr>
            <p:nvPr/>
          </p:nvPicPr>
          <p:blipFill>
            <a:blip r:embed="rId2"/>
            <a:srcRect l="7025" r="7025"/>
            <a:stretch>
              <a:fillRect/>
            </a:stretch>
          </p:blipFill>
          <p:spPr>
            <a:xfrm>
              <a:off x="76200" y="63500"/>
              <a:ext cx="6031622" cy="5161351"/>
            </a:xfrm>
            <a:prstGeom prst="rect">
              <a:avLst/>
            </a:prstGeom>
            <a:ln>
              <a:noFill/>
            </a:ln>
            <a:effectLst/>
          </p:spPr>
        </p:pic>
        <p:pic>
          <p:nvPicPr>
            <p:cNvPr id="520" name="obltg5-b88771805z.120160808114301000gkni4133.10.jpg" descr="obltg5-b88771805z.120160808114301000gkni4133.10.jpg"/>
            <p:cNvPicPr>
              <a:picLocks/>
            </p:cNvPicPr>
            <p:nvPr/>
          </p:nvPicPr>
          <p:blipFill>
            <a:blip r:embed="rId3"/>
            <a:stretch>
              <a:fillRect/>
            </a:stretch>
          </p:blipFill>
          <p:spPr>
            <a:xfrm>
              <a:off x="-1" y="0"/>
              <a:ext cx="6171323" cy="5301051"/>
            </a:xfrm>
            <a:prstGeom prst="rect">
              <a:avLst/>
            </a:prstGeom>
            <a:effectLst/>
          </p:spPr>
        </p:pic>
      </p:grpSp>
      <p:pic>
        <p:nvPicPr>
          <p:cNvPr id="523" name="show-photo.jpg" descr="show-photo.jpg"/>
          <p:cNvPicPr>
            <a:picLocks noChangeAspect="1"/>
          </p:cNvPicPr>
          <p:nvPr/>
        </p:nvPicPr>
        <p:blipFill>
          <a:blip r:embed="rId4"/>
          <a:stretch>
            <a:fillRect/>
          </a:stretch>
        </p:blipFill>
        <p:spPr>
          <a:xfrm rot="21109537">
            <a:off x="7088896" y="829738"/>
            <a:ext cx="5117742" cy="3838306"/>
          </a:xfrm>
          <a:prstGeom prst="rect">
            <a:avLst/>
          </a:prstGeom>
          <a:ln w="12700">
            <a:miter lim="400000"/>
          </a:ln>
        </p:spPr>
      </p:pic>
      <p:sp>
        <p:nvSpPr>
          <p:cNvPr id="524" name="Abeka"/>
          <p:cNvSpPr txBox="1"/>
          <p:nvPr/>
        </p:nvSpPr>
        <p:spPr>
          <a:xfrm rot="21090527">
            <a:off x="5561012" y="1198119"/>
            <a:ext cx="4140598"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FFFFFF"/>
                </a:solidFill>
              </a:defRPr>
            </a:lvl1pPr>
          </a:lstStyle>
          <a:p>
            <a:r>
              <a:t>Abeka</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Joshua and Caleb were the two believing spies (Nu. 14:6)."/>
          <p:cNvSpPr txBox="1"/>
          <p:nvPr/>
        </p:nvSpPr>
        <p:spPr>
          <a:xfrm>
            <a:off x="1111057" y="1251598"/>
            <a:ext cx="3334783" cy="41091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Joshua and Caleb were the two believing spies (Nu. 14:6).</a:t>
            </a:r>
          </a:p>
        </p:txBody>
      </p:sp>
      <p:grpSp>
        <p:nvGrpSpPr>
          <p:cNvPr id="529" name="caleb_hp1.jpg"/>
          <p:cNvGrpSpPr/>
          <p:nvPr/>
        </p:nvGrpSpPr>
        <p:grpSpPr>
          <a:xfrm>
            <a:off x="5012549" y="1310388"/>
            <a:ext cx="6857551" cy="4445035"/>
            <a:chOff x="0" y="0"/>
            <a:chExt cx="6857550" cy="4445034"/>
          </a:xfrm>
        </p:grpSpPr>
        <p:pic>
          <p:nvPicPr>
            <p:cNvPr id="528" name="caleb_hp1.jpg" descr="caleb_hp1.jpg"/>
            <p:cNvPicPr>
              <a:picLocks noChangeAspect="1"/>
            </p:cNvPicPr>
            <p:nvPr/>
          </p:nvPicPr>
          <p:blipFill>
            <a:blip r:embed="rId2"/>
            <a:srcRect l="5298" t="2134" r="15099" b="24570"/>
            <a:stretch>
              <a:fillRect/>
            </a:stretch>
          </p:blipFill>
          <p:spPr>
            <a:xfrm>
              <a:off x="76200" y="63500"/>
              <a:ext cx="6717851" cy="4305335"/>
            </a:xfrm>
            <a:prstGeom prst="rect">
              <a:avLst/>
            </a:prstGeom>
            <a:ln>
              <a:noFill/>
            </a:ln>
            <a:effectLst/>
          </p:spPr>
        </p:pic>
        <p:pic>
          <p:nvPicPr>
            <p:cNvPr id="527" name="caleb_hp1.jpg" descr="caleb_hp1.jpg"/>
            <p:cNvPicPr>
              <a:picLocks/>
            </p:cNvPicPr>
            <p:nvPr/>
          </p:nvPicPr>
          <p:blipFill>
            <a:blip r:embed="rId3"/>
            <a:stretch>
              <a:fillRect/>
            </a:stretch>
          </p:blipFill>
          <p:spPr>
            <a:xfrm>
              <a:off x="0" y="-1"/>
              <a:ext cx="6857551" cy="4445036"/>
            </a:xfrm>
            <a:prstGeom prst="rect">
              <a:avLst/>
            </a:prstGeom>
            <a:effectLst/>
          </p:spPr>
        </p:pic>
      </p:gr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 name="Joshua is a Hebrew name that means “saviour.” The Greek equivalent is “Jesus.” Joshua pictures Jesus Christ as the Captain of the Lord’s people (Heb. 2:10)"/>
          <p:cNvSpPr txBox="1"/>
          <p:nvPr/>
        </p:nvSpPr>
        <p:spPr>
          <a:xfrm>
            <a:off x="831657" y="1530998"/>
            <a:ext cx="3682776" cy="89312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rPr i="1"/>
              <a:t>Joshua</a:t>
            </a:r>
            <a:r>
              <a:t> is a Hebrew name that means “saviour.” The Greek equivalent is “Jesus.” Joshua pictures Jesus Christ as the Captain of the Lord’s people (Heb. 2:10)</a:t>
            </a:r>
          </a:p>
        </p:txBody>
      </p:sp>
      <p:grpSp>
        <p:nvGrpSpPr>
          <p:cNvPr id="534" name="f6a25af527d06b846b9a4b66961db717.jpg"/>
          <p:cNvGrpSpPr/>
          <p:nvPr/>
        </p:nvGrpSpPr>
        <p:grpSpPr>
          <a:xfrm>
            <a:off x="4930263" y="734029"/>
            <a:ext cx="6988421" cy="8310942"/>
            <a:chOff x="0" y="0"/>
            <a:chExt cx="6988419" cy="8310941"/>
          </a:xfrm>
        </p:grpSpPr>
        <p:pic>
          <p:nvPicPr>
            <p:cNvPr id="533" name="f6a25af527d06b846b9a4b66961db717.jpg" descr="f6a25af527d06b846b9a4b66961db717.jpg"/>
            <p:cNvPicPr>
              <a:picLocks noChangeAspect="1"/>
            </p:cNvPicPr>
            <p:nvPr/>
          </p:nvPicPr>
          <p:blipFill>
            <a:blip r:embed="rId2"/>
            <a:srcRect l="15879" r="19248"/>
            <a:stretch>
              <a:fillRect/>
            </a:stretch>
          </p:blipFill>
          <p:spPr>
            <a:xfrm>
              <a:off x="76200" y="63499"/>
              <a:ext cx="6848720" cy="8171243"/>
            </a:xfrm>
            <a:prstGeom prst="rect">
              <a:avLst/>
            </a:prstGeom>
            <a:ln>
              <a:noFill/>
            </a:ln>
            <a:effectLst/>
          </p:spPr>
        </p:pic>
        <p:pic>
          <p:nvPicPr>
            <p:cNvPr id="532" name="f6a25af527d06b846b9a4b66961db717.jpg" descr="f6a25af527d06b846b9a4b66961db717.jpg"/>
            <p:cNvPicPr>
              <a:picLocks/>
            </p:cNvPicPr>
            <p:nvPr/>
          </p:nvPicPr>
          <p:blipFill>
            <a:blip r:embed="rId3"/>
            <a:stretch>
              <a:fillRect/>
            </a:stretch>
          </p:blipFill>
          <p:spPr>
            <a:xfrm>
              <a:off x="-1" y="-1"/>
              <a:ext cx="6988421" cy="8310943"/>
            </a:xfrm>
            <a:prstGeom prst="rect">
              <a:avLst/>
            </a:prstGeom>
            <a:effectLst/>
          </p:spPr>
        </p:pic>
      </p:grpSp>
      <p:sp>
        <p:nvSpPr>
          <p:cNvPr id="535" name="© Abeka"/>
          <p:cNvSpPr txBox="1"/>
          <p:nvPr/>
        </p:nvSpPr>
        <p:spPr>
          <a:xfrm>
            <a:off x="8769879" y="8479452"/>
            <a:ext cx="4140598"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cap="none">
                <a:solidFill>
                  <a:srgbClr val="FFFFFF"/>
                </a:solidFill>
              </a:defRPr>
            </a:lvl1pPr>
          </a:lstStyle>
          <a:p>
            <a:r>
              <a:t>© Abeka</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 name="Moses gave a final prophecy that is recorded in Deuteronomy 32:1-47. It was a final warning that God would judge Israel because of their sin, but also that He would restore them and judge their enemies."/>
          <p:cNvSpPr txBox="1"/>
          <p:nvPr/>
        </p:nvSpPr>
        <p:spPr>
          <a:xfrm>
            <a:off x="801631" y="1000624"/>
            <a:ext cx="4567114" cy="73459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Moses gave a final prophecy that is recorded in Deuteronomy 32:1-47. It was a final warning that God would judge Israel because of their sin, but also that He would restore them and judge their enemies.</a:t>
            </a:r>
          </a:p>
        </p:txBody>
      </p:sp>
      <p:pic>
        <p:nvPicPr>
          <p:cNvPr id="538" name="67.jpeg" descr="67.jpeg"/>
          <p:cNvPicPr>
            <a:picLocks noChangeAspect="1"/>
          </p:cNvPicPr>
          <p:nvPr/>
        </p:nvPicPr>
        <p:blipFill>
          <a:blip r:embed="rId2"/>
          <a:stretch>
            <a:fillRect/>
          </a:stretch>
        </p:blipFill>
        <p:spPr>
          <a:xfrm>
            <a:off x="5881141" y="1136343"/>
            <a:ext cx="5782735" cy="7909531"/>
          </a:xfrm>
          <a:prstGeom prst="rect">
            <a:avLst/>
          </a:prstGeom>
          <a:ln w="12700">
            <a:miter lim="400000"/>
          </a:ln>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Moses gave a final blessing on Israel that is recorded in Deuteronomy 33. He reminded them of God’s loving care.…"/>
          <p:cNvSpPr txBox="1"/>
          <p:nvPr/>
        </p:nvSpPr>
        <p:spPr>
          <a:xfrm>
            <a:off x="877831" y="1001170"/>
            <a:ext cx="4975498" cy="77512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Moses gave a final blessing on Israel that is recorded in Deuteronomy 33. He reminded them of God’s loving care. </a:t>
            </a:r>
          </a:p>
          <a:p>
            <a:pPr algn="l">
              <a:lnSpc>
                <a:spcPct val="110000"/>
              </a:lnSpc>
              <a:defRPr sz="3400" cap="none">
                <a:solidFill>
                  <a:srgbClr val="94E3FE"/>
                </a:solidFill>
              </a:defRPr>
            </a:pPr>
            <a:endParaRPr/>
          </a:p>
          <a:p>
            <a:pPr algn="l">
              <a:lnSpc>
                <a:spcPct val="110000"/>
              </a:lnSpc>
              <a:defRPr sz="3400" cap="none">
                <a:solidFill>
                  <a:srgbClr val="94E3FE"/>
                </a:solidFill>
              </a:defRPr>
            </a:pPr>
            <a:r>
              <a:t>He blessed Reuben, Judah, Levi, Benjamin, Joseph, Zebulun, Issachar, Gad, Dan, Naphtali, and Asher.</a:t>
            </a:r>
          </a:p>
        </p:txBody>
      </p:sp>
      <p:pic>
        <p:nvPicPr>
          <p:cNvPr id="541" name="67.jpeg" descr="67.jpeg"/>
          <p:cNvPicPr>
            <a:picLocks noChangeAspect="1"/>
          </p:cNvPicPr>
          <p:nvPr/>
        </p:nvPicPr>
        <p:blipFill>
          <a:blip r:embed="rId2"/>
          <a:stretch>
            <a:fillRect/>
          </a:stretch>
        </p:blipFill>
        <p:spPr>
          <a:xfrm>
            <a:off x="6338341" y="1043755"/>
            <a:ext cx="5370696" cy="7345952"/>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 name="Moses concludes with this great promise: “The eternal God is thy refuge, and underneath are the everlasting arms: and he shall thrust out the enemy from before thee; and shall say, Destroy them. Israel then shall dwell in safety alone: the fountain of Ja"/>
          <p:cNvSpPr txBox="1"/>
          <p:nvPr/>
        </p:nvSpPr>
        <p:spPr>
          <a:xfrm>
            <a:off x="1030231" y="695526"/>
            <a:ext cx="7497143" cy="83879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54990">
              <a:lnSpc>
                <a:spcPct val="110000"/>
              </a:lnSpc>
              <a:defRPr sz="3230" cap="none">
                <a:solidFill>
                  <a:srgbClr val="FFFFFF"/>
                </a:solidFill>
              </a:defRPr>
            </a:pPr>
            <a:r>
              <a:rPr>
                <a:solidFill>
                  <a:srgbClr val="76D6FF"/>
                </a:solidFill>
              </a:rPr>
              <a:t>Moses concludes with this great promise</a:t>
            </a:r>
            <a:r>
              <a:t>: “The eternal God </a:t>
            </a:r>
            <a:r>
              <a:rPr i="1"/>
              <a:t>is thy</a:t>
            </a:r>
            <a:r>
              <a:t> refuge, and underneath </a:t>
            </a:r>
            <a:r>
              <a:rPr i="1"/>
              <a:t>are</a:t>
            </a:r>
            <a:r>
              <a:t> the everlasting arms: and he shall thrust out the enemy from before thee; and shall say, Destroy </a:t>
            </a:r>
            <a:r>
              <a:rPr i="1"/>
              <a:t>them.</a:t>
            </a:r>
            <a:r>
              <a:t> Israel then shall dwell in safety alone: the fountain of Jacob </a:t>
            </a:r>
            <a:r>
              <a:rPr i="1"/>
              <a:t>shall be</a:t>
            </a:r>
            <a:r>
              <a:t> upon a land of corn and wine; also his heavens shall drop down dew. Happy </a:t>
            </a:r>
            <a:r>
              <a:rPr i="1"/>
              <a:t>art</a:t>
            </a:r>
            <a:r>
              <a:t> thou, O Israel: who </a:t>
            </a:r>
            <a:r>
              <a:rPr i="1"/>
              <a:t>is</a:t>
            </a:r>
            <a:r>
              <a:t> like unto thee, O people saved by the LORD, the shield of thy help, and who </a:t>
            </a:r>
            <a:r>
              <a:rPr i="1"/>
              <a:t>is</a:t>
            </a:r>
            <a:r>
              <a:t> the sword of thy excellency! and thine enemies shall be found liars unto thee” (De. 33:27-29).</a:t>
            </a:r>
          </a:p>
        </p:txBody>
      </p:sp>
      <p:pic>
        <p:nvPicPr>
          <p:cNvPr id="544" name="67.jpeg" descr="67.jpeg"/>
          <p:cNvPicPr>
            <a:picLocks noChangeAspect="1"/>
          </p:cNvPicPr>
          <p:nvPr/>
        </p:nvPicPr>
        <p:blipFill>
          <a:blip r:embed="rId2"/>
          <a:stretch>
            <a:fillRect/>
          </a:stretch>
        </p:blipFill>
        <p:spPr>
          <a:xfrm>
            <a:off x="8730613" y="720426"/>
            <a:ext cx="3094229" cy="4232236"/>
          </a:xfrm>
          <a:prstGeom prst="rect">
            <a:avLst/>
          </a:prstGeom>
          <a:ln w="12700">
            <a:miter lim="400000"/>
          </a:ln>
        </p:spPr>
      </p:pic>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 name="From Pisgah, which is the highest peak of Mt. Nebo, Moses saw the Promised Land before he died (De. 32:48-52)."/>
          <p:cNvSpPr txBox="1">
            <a:spLocks noGrp="1"/>
          </p:cNvSpPr>
          <p:nvPr>
            <p:ph type="body" sz="half" idx="1"/>
          </p:nvPr>
        </p:nvSpPr>
        <p:spPr>
          <a:xfrm>
            <a:off x="592812" y="1111393"/>
            <a:ext cx="4908223" cy="8140414"/>
          </a:xfrm>
          <a:prstGeom prst="rect">
            <a:avLst/>
          </a:prstGeom>
        </p:spPr>
        <p:txBody>
          <a:bodyPr/>
          <a:lstStyle/>
          <a:p>
            <a:pPr>
              <a:defRPr sz="3400">
                <a:solidFill>
                  <a:srgbClr val="94E3FE"/>
                </a:solidFill>
              </a:defRPr>
            </a:pPr>
            <a:r>
              <a:rPr>
                <a:solidFill>
                  <a:srgbClr val="FFFFFF"/>
                </a:solidFill>
              </a:rPr>
              <a:t>From Pisgah, which is the highest peak of Mt. Nebo,</a:t>
            </a:r>
            <a:r>
              <a:t> </a:t>
            </a:r>
            <a:r>
              <a:rPr>
                <a:solidFill>
                  <a:srgbClr val="FFFFFF"/>
                </a:solidFill>
              </a:rPr>
              <a:t>Moses saw the Promised Land</a:t>
            </a:r>
            <a:r>
              <a:t> before he died (De. 32:48-52).</a:t>
            </a:r>
          </a:p>
        </p:txBody>
      </p:sp>
      <p:grpSp>
        <p:nvGrpSpPr>
          <p:cNvPr id="549" name="ancient highways - Version 2.jpg"/>
          <p:cNvGrpSpPr/>
          <p:nvPr/>
        </p:nvGrpSpPr>
        <p:grpSpPr>
          <a:xfrm>
            <a:off x="5775847" y="482600"/>
            <a:ext cx="6629401" cy="8779834"/>
            <a:chOff x="0" y="0"/>
            <a:chExt cx="6629400" cy="8779833"/>
          </a:xfrm>
        </p:grpSpPr>
        <p:pic>
          <p:nvPicPr>
            <p:cNvPr id="548" name="ancient highways - Version 2.jpg" descr="ancient highways - Version 2.jpg"/>
            <p:cNvPicPr>
              <a:picLocks noChangeAspect="1"/>
            </p:cNvPicPr>
            <p:nvPr/>
          </p:nvPicPr>
          <p:blipFill>
            <a:blip r:embed="rId2"/>
            <a:srcRect t="2513" r="40" b="2468"/>
            <a:stretch>
              <a:fillRect/>
            </a:stretch>
          </p:blipFill>
          <p:spPr>
            <a:xfrm>
              <a:off x="78852" y="63500"/>
              <a:ext cx="6487048" cy="8640134"/>
            </a:xfrm>
            <a:prstGeom prst="rect">
              <a:avLst/>
            </a:prstGeom>
            <a:ln>
              <a:noFill/>
            </a:ln>
            <a:effectLst/>
          </p:spPr>
        </p:pic>
        <p:pic>
          <p:nvPicPr>
            <p:cNvPr id="547" name="ancient highways - Version 2.jpg" descr="ancient highways - Version 2.jpg"/>
            <p:cNvPicPr>
              <a:picLocks/>
            </p:cNvPicPr>
            <p:nvPr/>
          </p:nvPicPr>
          <p:blipFill>
            <a:blip r:embed="rId3"/>
            <a:stretch>
              <a:fillRect/>
            </a:stretch>
          </p:blipFill>
          <p:spPr>
            <a:xfrm>
              <a:off x="0" y="0"/>
              <a:ext cx="6629400" cy="8779834"/>
            </a:xfrm>
            <a:prstGeom prst="rect">
              <a:avLst/>
            </a:prstGeom>
            <a:effectLst/>
          </p:spPr>
        </p:pic>
      </p:grpSp>
      <p:sp>
        <p:nvSpPr>
          <p:cNvPr id="550" name="NEBO"/>
          <p:cNvSpPr txBox="1"/>
          <p:nvPr/>
        </p:nvSpPr>
        <p:spPr>
          <a:xfrm>
            <a:off x="10787645" y="5740697"/>
            <a:ext cx="128845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NEBO</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And Moses went up from the plains of Moab unto the mountain of Nebo, to the top of Pisgah, that is over against Jericho. And the LORD shewed him all the land…” (Deut. 34:1)."/>
          <p:cNvSpPr txBox="1">
            <a:spLocks noGrp="1"/>
          </p:cNvSpPr>
          <p:nvPr>
            <p:ph type="body" sz="half" idx="1"/>
          </p:nvPr>
        </p:nvSpPr>
        <p:spPr>
          <a:xfrm>
            <a:off x="643612" y="1346704"/>
            <a:ext cx="4890860" cy="9346192"/>
          </a:xfrm>
          <a:prstGeom prst="rect">
            <a:avLst/>
          </a:prstGeom>
        </p:spPr>
        <p:txBody>
          <a:bodyPr/>
          <a:lstStyle>
            <a:lvl1pPr>
              <a:defRPr sz="3400">
                <a:solidFill>
                  <a:srgbClr val="FFFFFF"/>
                </a:solidFill>
              </a:defRPr>
            </a:lvl1pPr>
          </a:lstStyle>
          <a:p>
            <a:pPr>
              <a:defRPr>
                <a:solidFill>
                  <a:srgbClr val="94E3FE"/>
                </a:solidFill>
              </a:defRPr>
            </a:pPr>
            <a:r>
              <a:rPr>
                <a:solidFill>
                  <a:srgbClr val="FFFFFF"/>
                </a:solidFill>
              </a:rPr>
              <a:t>“And Moses went up from the plains of Moab unto the mountain of Nebo, to the top of Pisgah, that is over against Jericho. And the LORD shewed him all the land…” (Deut. 34:1).</a:t>
            </a:r>
          </a:p>
        </p:txBody>
      </p:sp>
      <p:sp>
        <p:nvSpPr>
          <p:cNvPr id="553" name="NEBO"/>
          <p:cNvSpPr txBox="1"/>
          <p:nvPr/>
        </p:nvSpPr>
        <p:spPr>
          <a:xfrm>
            <a:off x="10787645" y="5740697"/>
            <a:ext cx="128845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NEBO</a:t>
            </a:r>
          </a:p>
        </p:txBody>
      </p:sp>
      <p:pic>
        <p:nvPicPr>
          <p:cNvPr id="554" name="014-moses-joshua.jpg" descr="014-moses-joshua.jpg"/>
          <p:cNvPicPr>
            <a:picLocks noChangeAspect="1"/>
          </p:cNvPicPr>
          <p:nvPr/>
        </p:nvPicPr>
        <p:blipFill>
          <a:blip r:embed="rId2"/>
          <a:srcRect l="33061" t="1024" r="6016"/>
          <a:stretch>
            <a:fillRect/>
          </a:stretch>
        </p:blipFill>
        <p:spPr>
          <a:xfrm>
            <a:off x="6029397" y="1048146"/>
            <a:ext cx="6284242" cy="7657201"/>
          </a:xfrm>
          <a:prstGeom prst="rect">
            <a:avLst/>
          </a:prstGeom>
          <a:ln w="12700">
            <a:miter lim="400000"/>
          </a:ln>
        </p:spPr>
      </p:pic>
      <p:sp>
        <p:nvSpPr>
          <p:cNvPr id="555" name="pisgah"/>
          <p:cNvSpPr txBox="1"/>
          <p:nvPr/>
        </p:nvSpPr>
        <p:spPr>
          <a:xfrm>
            <a:off x="9350960" y="4357644"/>
            <a:ext cx="2727214"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800">
                <a:solidFill>
                  <a:srgbClr val="000000"/>
                </a:solidFill>
              </a:defRPr>
            </a:lvl1pPr>
          </a:lstStyle>
          <a:p>
            <a:r>
              <a:t>pisgah</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7" name="moses-promised-land-1.jpg" descr="moses-promised-land-1.jpg"/>
          <p:cNvPicPr>
            <a:picLocks noChangeAspect="1"/>
          </p:cNvPicPr>
          <p:nvPr/>
        </p:nvPicPr>
        <p:blipFill>
          <a:blip r:embed="rId2"/>
          <a:srcRect b="357"/>
          <a:stretch>
            <a:fillRect/>
          </a:stretch>
        </p:blipFill>
        <p:spPr>
          <a:xfrm>
            <a:off x="1082675" y="1181298"/>
            <a:ext cx="10839568" cy="7416592"/>
          </a:xfrm>
          <a:prstGeom prst="rect">
            <a:avLst/>
          </a:prstGeom>
          <a:ln w="12700">
            <a:miter lim="400000"/>
          </a:ln>
        </p:spPr>
      </p:pic>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9" name="1a Mt. Nebo.jpg" descr="1a Mt. Nebo.jpg"/>
          <p:cNvPicPr>
            <a:picLocks noChangeAspect="1"/>
          </p:cNvPicPr>
          <p:nvPr/>
        </p:nvPicPr>
        <p:blipFill>
          <a:blip r:embed="rId2"/>
          <a:stretch>
            <a:fillRect/>
          </a:stretch>
        </p:blipFill>
        <p:spPr>
          <a:xfrm>
            <a:off x="759324" y="569493"/>
            <a:ext cx="11486152" cy="8614614"/>
          </a:xfrm>
          <a:prstGeom prst="rect">
            <a:avLst/>
          </a:prstGeom>
          <a:ln w="12700">
            <a:miter lim="400000"/>
          </a:ln>
        </p:spPr>
      </p:pic>
      <p:sp>
        <p:nvSpPr>
          <p:cNvPr id="560" name="nebo"/>
          <p:cNvSpPr txBox="1"/>
          <p:nvPr/>
        </p:nvSpPr>
        <p:spPr>
          <a:xfrm>
            <a:off x="7205081" y="4002044"/>
            <a:ext cx="2727214"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800">
                <a:solidFill>
                  <a:srgbClr val="000000"/>
                </a:solidFill>
              </a:defRPr>
            </a:lvl1pPr>
          </a:lstStyle>
          <a:p>
            <a:r>
              <a:t>nebo</a:t>
            </a:r>
          </a:p>
        </p:txBody>
      </p:sp>
      <p:sp>
        <p:nvSpPr>
          <p:cNvPr id="561" name="pisgah"/>
          <p:cNvSpPr txBox="1"/>
          <p:nvPr/>
        </p:nvSpPr>
        <p:spPr>
          <a:xfrm>
            <a:off x="4594666" y="2977522"/>
            <a:ext cx="2727215"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800">
                <a:solidFill>
                  <a:srgbClr val="000000"/>
                </a:solidFill>
              </a:defRPr>
            </a:lvl1pPr>
          </a:lstStyle>
          <a:p>
            <a:r>
              <a:t>pisgah</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This is a view from Mt. Nebo today, panning from the north to the southwest"/>
          <p:cNvSpPr txBox="1">
            <a:spLocks noGrp="1"/>
          </p:cNvSpPr>
          <p:nvPr>
            <p:ph type="body" sz="quarter" idx="1"/>
          </p:nvPr>
        </p:nvSpPr>
        <p:spPr>
          <a:xfrm>
            <a:off x="1824037" y="7476132"/>
            <a:ext cx="9356726" cy="1604368"/>
          </a:xfrm>
          <a:prstGeom prst="rect">
            <a:avLst/>
          </a:prstGeom>
        </p:spPr>
        <p:txBody>
          <a:bodyPr/>
          <a:lstStyle>
            <a:lvl1pPr algn="ctr">
              <a:defRPr>
                <a:solidFill>
                  <a:srgbClr val="94E3FE"/>
                </a:solidFill>
              </a:defRPr>
            </a:lvl1pPr>
          </a:lstStyle>
          <a:p>
            <a:r>
              <a:t>This is a view from Mt. Nebo today, panning from the north to the southwest</a:t>
            </a:r>
          </a:p>
        </p:txBody>
      </p:sp>
      <p:pic>
        <p:nvPicPr>
          <p:cNvPr id="564" name="Mt Nebo.m4v" descr="Mt Nebo.m4v"/>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745292" y="721122"/>
            <a:ext cx="11526916" cy="6483891"/>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261" fill="hold"/>
                                        <p:tgtEl>
                                          <p:spTgt spid="56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0">
                <p:cTn id="7" fill="hold" display="0">
                  <p:stCondLst>
                    <p:cond delay="indefinite"/>
                  </p:stCondLst>
                </p:cTn>
                <p:tgtEl>
                  <p:spTgt spid="564"/>
                </p:tgtEl>
              </p:cMediaNode>
            </p:video>
            <p:seq concurrent="1" prevAc="none" nextAc="seek">
              <p:cTn id="8" restart="whenNotActive" fill="hold" evtFilter="cancelBubble" nodeType="interactiveSeq">
                <p:stCondLst>
                  <p:cond evt="onClick" delay="0">
                    <p:tgtEl>
                      <p:spTgt spid="56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64"/>
                                        </p:tgtEl>
                                      </p:cBhvr>
                                    </p:cmd>
                                  </p:childTnLst>
                                </p:cTn>
                              </p:par>
                            </p:childTnLst>
                          </p:cTn>
                        </p:par>
                      </p:childTnLst>
                    </p:cTn>
                  </p:par>
                </p:childTnLst>
              </p:cTn>
              <p:nextCondLst>
                <p:cond evt="onClick" delay="0">
                  <p:tgtEl>
                    <p:spTgt spid="564"/>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 name="Moses died and was buried somewhere in Bethpeor in the region of Nebo (De. 34:5-6). The exact location is unknown."/>
          <p:cNvSpPr txBox="1">
            <a:spLocks noGrp="1"/>
          </p:cNvSpPr>
          <p:nvPr>
            <p:ph type="body" sz="half" idx="1"/>
          </p:nvPr>
        </p:nvSpPr>
        <p:spPr>
          <a:xfrm>
            <a:off x="618212" y="1346704"/>
            <a:ext cx="4890860" cy="9346192"/>
          </a:xfrm>
          <a:prstGeom prst="rect">
            <a:avLst/>
          </a:prstGeom>
        </p:spPr>
        <p:txBody>
          <a:bodyPr/>
          <a:lstStyle/>
          <a:p>
            <a:pPr>
              <a:defRPr sz="3400">
                <a:solidFill>
                  <a:srgbClr val="94E3FE"/>
                </a:solidFill>
              </a:defRPr>
            </a:pPr>
            <a:r>
              <a:rPr>
                <a:solidFill>
                  <a:srgbClr val="FFFFFF"/>
                </a:solidFill>
              </a:rPr>
              <a:t>Moses died</a:t>
            </a:r>
            <a:r>
              <a:t> and was buried somewhere in Bethpeor in the region of Nebo (De. 34:5-6). The exact location is unknown.</a:t>
            </a:r>
          </a:p>
        </p:txBody>
      </p:sp>
      <p:grpSp>
        <p:nvGrpSpPr>
          <p:cNvPr id="569" name="ancient highways - Version 2.jpg"/>
          <p:cNvGrpSpPr/>
          <p:nvPr/>
        </p:nvGrpSpPr>
        <p:grpSpPr>
          <a:xfrm>
            <a:off x="5775847" y="482600"/>
            <a:ext cx="6629401" cy="8779834"/>
            <a:chOff x="0" y="0"/>
            <a:chExt cx="6629400" cy="8779833"/>
          </a:xfrm>
        </p:grpSpPr>
        <p:pic>
          <p:nvPicPr>
            <p:cNvPr id="568" name="ancient highways - Version 2.jpg" descr="ancient highways - Version 2.jpg"/>
            <p:cNvPicPr>
              <a:picLocks noChangeAspect="1"/>
            </p:cNvPicPr>
            <p:nvPr/>
          </p:nvPicPr>
          <p:blipFill>
            <a:blip r:embed="rId2"/>
            <a:srcRect t="2513" r="40" b="2468"/>
            <a:stretch>
              <a:fillRect/>
            </a:stretch>
          </p:blipFill>
          <p:spPr>
            <a:xfrm>
              <a:off x="78852" y="63500"/>
              <a:ext cx="6487048" cy="8640134"/>
            </a:xfrm>
            <a:prstGeom prst="rect">
              <a:avLst/>
            </a:prstGeom>
            <a:ln>
              <a:noFill/>
            </a:ln>
            <a:effectLst/>
          </p:spPr>
        </p:pic>
        <p:pic>
          <p:nvPicPr>
            <p:cNvPr id="567" name="ancient highways - Version 2.jpg" descr="ancient highways - Version 2.jpg"/>
            <p:cNvPicPr>
              <a:picLocks/>
            </p:cNvPicPr>
            <p:nvPr/>
          </p:nvPicPr>
          <p:blipFill>
            <a:blip r:embed="rId3"/>
            <a:stretch>
              <a:fillRect/>
            </a:stretch>
          </p:blipFill>
          <p:spPr>
            <a:xfrm>
              <a:off x="0" y="0"/>
              <a:ext cx="6629400" cy="8779834"/>
            </a:xfrm>
            <a:prstGeom prst="rect">
              <a:avLst/>
            </a:prstGeom>
            <a:effectLst/>
          </p:spPr>
        </p:pic>
      </p:grpSp>
      <p:sp>
        <p:nvSpPr>
          <p:cNvPr id="570" name="NEBO"/>
          <p:cNvSpPr txBox="1"/>
          <p:nvPr/>
        </p:nvSpPr>
        <p:spPr>
          <a:xfrm>
            <a:off x="10787645" y="5740697"/>
            <a:ext cx="1288456"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a:solidFill>
                  <a:srgbClr val="000000"/>
                </a:solidFill>
              </a:defRPr>
            </a:lvl1pPr>
          </a:lstStyle>
          <a:p>
            <a:r>
              <a:t>NEBO</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573"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574"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6" name="Archaeology Illustrated_00194.jpeg"/>
          <p:cNvGrpSpPr/>
          <p:nvPr/>
        </p:nvGrpSpPr>
        <p:grpSpPr>
          <a:xfrm>
            <a:off x="6815046" y="635000"/>
            <a:ext cx="5567455" cy="7366000"/>
            <a:chOff x="0" y="0"/>
            <a:chExt cx="5567453" cy="7366000"/>
          </a:xfrm>
        </p:grpSpPr>
        <p:pic>
          <p:nvPicPr>
            <p:cNvPr id="355" name="Archaeology Illustrated_00194.jpeg" descr="Archaeology Illustrated_00194.jpeg"/>
            <p:cNvPicPr>
              <a:picLocks noChangeAspect="1"/>
            </p:cNvPicPr>
            <p:nvPr/>
          </p:nvPicPr>
          <p:blipFill>
            <a:blip r:embed="rId2"/>
            <a:srcRect l="4449" r="4449"/>
            <a:stretch>
              <a:fillRect/>
            </a:stretch>
          </p:blipFill>
          <p:spPr>
            <a:xfrm>
              <a:off x="76200" y="63500"/>
              <a:ext cx="5427754" cy="7226300"/>
            </a:xfrm>
            <a:prstGeom prst="rect">
              <a:avLst/>
            </a:prstGeom>
            <a:ln>
              <a:noFill/>
            </a:ln>
            <a:effectLst/>
          </p:spPr>
        </p:pic>
        <p:pic>
          <p:nvPicPr>
            <p:cNvPr id="354" name="Archaeology Illustrated_00194.jpeg" descr="Archaeology Illustrated_00194.jpeg"/>
            <p:cNvPicPr>
              <a:picLocks/>
            </p:cNvPicPr>
            <p:nvPr/>
          </p:nvPicPr>
          <p:blipFill>
            <a:blip r:embed="rId3"/>
            <a:stretch>
              <a:fillRect/>
            </a:stretch>
          </p:blipFill>
          <p:spPr>
            <a:xfrm>
              <a:off x="0" y="0"/>
              <a:ext cx="5567454" cy="7366000"/>
            </a:xfrm>
            <a:prstGeom prst="rect">
              <a:avLst/>
            </a:prstGeom>
            <a:effectLst/>
          </p:spPr>
        </p:pic>
      </p:grpSp>
      <p:sp>
        <p:nvSpPr>
          <p:cNvPr id="357" name="Israel Camped on the plains of Moab"/>
          <p:cNvSpPr txBox="1"/>
          <p:nvPr/>
        </p:nvSpPr>
        <p:spPr>
          <a:xfrm>
            <a:off x="1078259" y="1222282"/>
            <a:ext cx="5260282" cy="48114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Israel Camped on the plains of Moab</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9" name="014-moses-joshua.jpg" descr="014-moses-joshua.jpg"/>
          <p:cNvPicPr>
            <a:picLocks noChangeAspect="1"/>
          </p:cNvPicPr>
          <p:nvPr/>
        </p:nvPicPr>
        <p:blipFill>
          <a:blip r:embed="rId2"/>
          <a:srcRect l="26158" t="1024" r="6016"/>
          <a:stretch>
            <a:fillRect/>
          </a:stretch>
        </p:blipFill>
        <p:spPr>
          <a:xfrm>
            <a:off x="5317304" y="1048146"/>
            <a:ext cx="6996335" cy="7657201"/>
          </a:xfrm>
          <a:prstGeom prst="rect">
            <a:avLst/>
          </a:prstGeom>
          <a:ln w="12700">
            <a:miter lim="400000"/>
          </a:ln>
        </p:spPr>
      </p:pic>
      <p:sp>
        <p:nvSpPr>
          <p:cNvPr id="360" name="After the defeat of Og, Israel camped across from Jericho.…"/>
          <p:cNvSpPr txBox="1"/>
          <p:nvPr/>
        </p:nvSpPr>
        <p:spPr>
          <a:xfrm>
            <a:off x="573031" y="857898"/>
            <a:ext cx="4345657" cy="80378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After the defeat of Og, Israel camped across from Jericho.</a:t>
            </a:r>
          </a:p>
          <a:p>
            <a:pPr algn="l">
              <a:lnSpc>
                <a:spcPct val="110000"/>
              </a:lnSpc>
              <a:defRPr sz="3400" cap="none">
                <a:solidFill>
                  <a:srgbClr val="94E3FE"/>
                </a:solidFill>
              </a:defRPr>
            </a:pPr>
            <a:endParaRPr/>
          </a:p>
          <a:p>
            <a:pPr algn="l">
              <a:lnSpc>
                <a:spcPct val="110000"/>
              </a:lnSpc>
              <a:defRPr sz="3400" cap="none">
                <a:solidFill>
                  <a:srgbClr val="FFFFFF"/>
                </a:solidFill>
              </a:defRPr>
            </a:pPr>
            <a:r>
              <a:t>“And the children of Israel set forward, and pitched in the plains of Moab on this side Jordan </a:t>
            </a:r>
            <a:r>
              <a:rPr i="1"/>
              <a:t>by</a:t>
            </a:r>
            <a:r>
              <a:t> Jericho” (Nu. 22:1).</a:t>
            </a:r>
          </a:p>
        </p:txBody>
      </p:sp>
      <p:sp>
        <p:nvSpPr>
          <p:cNvPr id="361" name="israel"/>
          <p:cNvSpPr txBox="1"/>
          <p:nvPr/>
        </p:nvSpPr>
        <p:spPr>
          <a:xfrm>
            <a:off x="8453493" y="4218283"/>
            <a:ext cx="2727214"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800">
                <a:solidFill>
                  <a:srgbClr val="000000"/>
                </a:solidFill>
              </a:defRPr>
            </a:lvl1pPr>
          </a:lstStyle>
          <a:p>
            <a:r>
              <a:t>israel</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TotalTime>
  <Words>2179</Words>
  <Application>Microsoft Office PowerPoint</Application>
  <PresentationFormat>Custom</PresentationFormat>
  <Paragraphs>146</Paragraphs>
  <Slides>57</Slides>
  <Notes>0</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57</vt:i4>
      </vt:variant>
    </vt:vector>
  </HeadingPairs>
  <TitlesOfParts>
    <vt:vector size="59"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2023-06-01T22:47:49Z</dcterms:modified>
</cp:coreProperties>
</file>